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2" r:id="rId3"/>
    <p:sldId id="313" r:id="rId4"/>
    <p:sldId id="31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5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17" r:id="rId53"/>
    <p:sldId id="316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/>
    <p:restoredTop sz="94530"/>
  </p:normalViewPr>
  <p:slideViewPr>
    <p:cSldViewPr snapToGrid="0" snapToObjects="1">
      <p:cViewPr varScale="1">
        <p:scale>
          <a:sx n="103" d="100"/>
          <a:sy n="103" d="100"/>
        </p:scale>
        <p:origin x="2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\Box%20Sync\OGCHP\CHNA%20and%20Data\Monroe%20County\Monroe%20County%20Report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wmmcconn\Box%20Sync\OGCHP\CHNA%20and%20Data\Monroe%20County\Monroe%20County%20Repo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cap="none" baseline="0">
                <a:solidFill>
                  <a:schemeClr val="tx1"/>
                </a:solidFill>
              </a:rPr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Sheet1!$C$10:$C$13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52.49</c:v>
                </c:pt>
                <c:pt idx="1">
                  <c:v>283.89999999999998</c:v>
                </c:pt>
                <c:pt idx="2">
                  <c:v>164.7</c:v>
                </c:pt>
                <c:pt idx="3">
                  <c:v>90.22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Sheet1!$C$10:$C$13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8.8800000000000004E-2</c:v>
                </c:pt>
                <c:pt idx="1">
                  <c:v>0.48010000000000003</c:v>
                </c:pt>
                <c:pt idx="2">
                  <c:v>0.27860000000000001</c:v>
                </c:pt>
                <c:pt idx="3">
                  <c:v>0.15260000000000001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Race or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Sheet1!$M$318:$M$323</c:f>
              <c:strCache>
                <c:ptCount val="6"/>
                <c:pt idx="0">
                  <c:v>White</c:v>
                </c:pt>
                <c:pt idx="1">
                  <c:v>Black or African American</c:v>
                </c:pt>
                <c:pt idx="2">
                  <c:v>American Indian or Alaska Native</c:v>
                </c:pt>
                <c:pt idx="3">
                  <c:v>Asian</c:v>
                </c:pt>
                <c:pt idx="4">
                  <c:v>Native Hawaiian or other Pacific Islander</c:v>
                </c:pt>
                <c:pt idx="5">
                  <c:v>Other</c:v>
                </c:pt>
              </c:strCache>
            </c:strRef>
          </c:cat>
          <c:val>
            <c:numRef>
              <c:f>Sheet1!$N$318:$N$323</c:f>
              <c:numCache>
                <c:formatCode>General</c:formatCode>
                <c:ptCount val="6"/>
                <c:pt idx="0">
                  <c:v>0.91769999999999996</c:v>
                </c:pt>
                <c:pt idx="1">
                  <c:v>3.56E-2</c:v>
                </c:pt>
                <c:pt idx="2">
                  <c:v>1.67E-2</c:v>
                </c:pt>
                <c:pt idx="3">
                  <c:v>6.3E-2</c:v>
                </c:pt>
                <c:pt idx="4">
                  <c:v>0</c:v>
                </c:pt>
                <c:pt idx="5">
                  <c:v>6.3000000000000003E-4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37529824"/>
        <c:axId val="237530216"/>
      </c:barChart>
      <c:catAx>
        <c:axId val="2375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30216"/>
        <c:crosses val="autoZero"/>
        <c:auto val="1"/>
        <c:lblAlgn val="ctr"/>
        <c:lblOffset val="100"/>
        <c:noMultiLvlLbl val="0"/>
      </c:catAx>
      <c:valAx>
        <c:axId val="23753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Of Hispanic</a:t>
            </a:r>
            <a:r>
              <a:rPr lang="en-US" sz="1800" b="1" baseline="0">
                <a:solidFill>
                  <a:schemeClr val="tx1"/>
                </a:solidFill>
              </a:rPr>
              <a:t> Origin?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Sheet1!$C$440:$C$441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Sheet1!$E$440:$E$441</c:f>
              <c:numCache>
                <c:formatCode>General</c:formatCode>
                <c:ptCount val="2"/>
                <c:pt idx="0">
                  <c:v>0.97450000000000003</c:v>
                </c:pt>
                <c:pt idx="1">
                  <c:v>2.5499999999999998E-2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37531000"/>
        <c:axId val="237531392"/>
      </c:barChart>
      <c:catAx>
        <c:axId val="23753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31392"/>
        <c:crosses val="autoZero"/>
        <c:auto val="1"/>
        <c:lblAlgn val="ctr"/>
        <c:lblOffset val="100"/>
        <c:noMultiLvlLbl val="0"/>
      </c:catAx>
      <c:valAx>
        <c:axId val="2375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smtClean="0"/>
                  <a:t>Percentage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3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Overall Rating of Personal Health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>
                <a:solidFill>
                  <a:schemeClr val="tx1"/>
                </a:solidFill>
              </a:rPr>
              <a:t>How would you rate your OVERALL health?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Sheet1!$C$458:$C$462</c:f>
              <c:strCache>
                <c:ptCount val="5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Very Good</c:v>
                </c:pt>
                <c:pt idx="4">
                  <c:v>Excellent</c:v>
                </c:pt>
              </c:strCache>
            </c:strRef>
          </c:cat>
          <c:val>
            <c:numRef>
              <c:f>Sheet1!$E$458:$E$462</c:f>
              <c:numCache>
                <c:formatCode>General</c:formatCode>
                <c:ptCount val="5"/>
                <c:pt idx="0">
                  <c:v>1.9E-2</c:v>
                </c:pt>
                <c:pt idx="1">
                  <c:v>9.1800000000000007E-2</c:v>
                </c:pt>
                <c:pt idx="2">
                  <c:v>0.28070000000000001</c:v>
                </c:pt>
                <c:pt idx="3">
                  <c:v>0.4194</c:v>
                </c:pt>
                <c:pt idx="4">
                  <c:v>0.18920000000000001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37532176"/>
        <c:axId val="237532568"/>
      </c:barChart>
      <c:catAx>
        <c:axId val="23753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32568"/>
        <c:crosses val="autoZero"/>
        <c:auto val="1"/>
        <c:lblAlgn val="ctr"/>
        <c:lblOffset val="100"/>
        <c:noMultiLvlLbl val="0"/>
      </c:catAx>
      <c:valAx>
        <c:axId val="23753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Overall Rating of Personal Health</a:t>
            </a:r>
            <a:r>
              <a:rPr lang="en-US" sz="1800" b="1" baseline="0">
                <a:solidFill>
                  <a:schemeClr val="tx1"/>
                </a:solidFill>
              </a:rPr>
              <a:t>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OVERALL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Sheet1!$C$477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Sheet1!$D$476:$G$476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Sheet1!$D$477:$G$477</c:f>
              <c:numCache>
                <c:formatCode>General</c:formatCode>
                <c:ptCount val="4"/>
                <c:pt idx="0">
                  <c:v>0</c:v>
                </c:pt>
                <c:pt idx="1">
                  <c:v>1.0800000000000001E-2</c:v>
                </c:pt>
                <c:pt idx="2">
                  <c:v>2.5100000000000001E-2</c:v>
                </c:pt>
                <c:pt idx="3">
                  <c:v>4.4600000000000001E-2</c:v>
                </c:pt>
              </c:numCache>
            </c:numRef>
          </c:val>
        </c:ser>
        <c:ser>
          <c:idx val="1"/>
          <c:order val="1"/>
          <c:tx>
            <c:strRef>
              <c:f>Sheet1!$C$478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Sheet1!$D$476:$G$476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Sheet1!$D$478:$G$478</c:f>
              <c:numCache>
                <c:formatCode>General</c:formatCode>
                <c:ptCount val="4"/>
                <c:pt idx="0">
                  <c:v>4.4400000000000002E-2</c:v>
                </c:pt>
                <c:pt idx="1">
                  <c:v>0.10730000000000001</c:v>
                </c:pt>
                <c:pt idx="2">
                  <c:v>7.1599999999999997E-2</c:v>
                </c:pt>
                <c:pt idx="3">
                  <c:v>0.1074</c:v>
                </c:pt>
              </c:numCache>
            </c:numRef>
          </c:val>
        </c:ser>
        <c:ser>
          <c:idx val="2"/>
          <c:order val="2"/>
          <c:tx>
            <c:strRef>
              <c:f>Sheet1!$C$479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Sheet1!$D$476:$G$476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Sheet1!$D$479:$G$479</c:f>
              <c:numCache>
                <c:formatCode>General</c:formatCode>
                <c:ptCount val="4"/>
                <c:pt idx="0">
                  <c:v>0.24429999999999999</c:v>
                </c:pt>
                <c:pt idx="1">
                  <c:v>0.27900000000000003</c:v>
                </c:pt>
                <c:pt idx="2">
                  <c:v>0.2576</c:v>
                </c:pt>
                <c:pt idx="3">
                  <c:v>0.34910000000000002</c:v>
                </c:pt>
              </c:numCache>
            </c:numRef>
          </c:val>
        </c:ser>
        <c:ser>
          <c:idx val="3"/>
          <c:order val="3"/>
          <c:tx>
            <c:strRef>
              <c:f>Sheet1!$C$480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Sheet1!$D$476:$G$476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Sheet1!$D$480:$G$480</c:f>
              <c:numCache>
                <c:formatCode>General</c:formatCode>
                <c:ptCount val="4"/>
                <c:pt idx="0">
                  <c:v>0.46339999999999998</c:v>
                </c:pt>
                <c:pt idx="1">
                  <c:v>0.41720000000000002</c:v>
                </c:pt>
                <c:pt idx="2">
                  <c:v>0.42309999999999998</c:v>
                </c:pt>
                <c:pt idx="3">
                  <c:v>0.39379999999999998</c:v>
                </c:pt>
              </c:numCache>
            </c:numRef>
          </c:val>
        </c:ser>
        <c:ser>
          <c:idx val="4"/>
          <c:order val="4"/>
          <c:tx>
            <c:strRef>
              <c:f>Sheet1!$C$481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Sheet1!$D$476:$G$476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Sheet1!$D$481:$G$481</c:f>
              <c:numCache>
                <c:formatCode>General</c:formatCode>
                <c:ptCount val="4"/>
                <c:pt idx="0">
                  <c:v>0.24790000000000001</c:v>
                </c:pt>
                <c:pt idx="1">
                  <c:v>0.1857</c:v>
                </c:pt>
                <c:pt idx="2">
                  <c:v>0.22259999999999999</c:v>
                </c:pt>
                <c:pt idx="3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796864"/>
        <c:axId val="237797256"/>
      </c:barChart>
      <c:catAx>
        <c:axId val="2377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7256"/>
        <c:crosses val="autoZero"/>
        <c:auto val="1"/>
        <c:lblAlgn val="ctr"/>
        <c:lblOffset val="100"/>
        <c:noMultiLvlLbl val="0"/>
      </c:catAx>
      <c:valAx>
        <c:axId val="23779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Overall Rating of Personal Health by Gender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>
                <a:solidFill>
                  <a:schemeClr val="tx1"/>
                </a:solidFill>
              </a:rPr>
              <a:t>How</a:t>
            </a:r>
            <a:r>
              <a:rPr lang="en-US" sz="1800" b="1" i="1" baseline="0">
                <a:solidFill>
                  <a:schemeClr val="tx1"/>
                </a:solidFill>
              </a:rPr>
              <a:t> would you rate your OVERALL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Sheet1!$J$498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Sheet1!$K$497:$L$497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Sheet1!$K$498:$L$498</c:f>
              <c:numCache>
                <c:formatCode>General</c:formatCode>
                <c:ptCount val="2"/>
                <c:pt idx="0">
                  <c:v>1.4999999999999999E-2</c:v>
                </c:pt>
                <c:pt idx="1">
                  <c:v>1.72E-2</c:v>
                </c:pt>
              </c:numCache>
            </c:numRef>
          </c:val>
        </c:ser>
        <c:ser>
          <c:idx val="1"/>
          <c:order val="1"/>
          <c:tx>
            <c:strRef>
              <c:f>Sheet1!$J$499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Sheet1!$K$497:$L$497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Sheet1!$K$499:$L$499</c:f>
              <c:numCache>
                <c:formatCode>General</c:formatCode>
                <c:ptCount val="2"/>
                <c:pt idx="0">
                  <c:v>8.5099999999999995E-2</c:v>
                </c:pt>
                <c:pt idx="1">
                  <c:v>9.9400000000000002E-2</c:v>
                </c:pt>
              </c:numCache>
            </c:numRef>
          </c:val>
        </c:ser>
        <c:ser>
          <c:idx val="2"/>
          <c:order val="2"/>
          <c:tx>
            <c:strRef>
              <c:f>Sheet1!$J$500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Sheet1!$K$497:$L$497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Sheet1!$K$500:$L$500</c:f>
              <c:numCache>
                <c:formatCode>General</c:formatCode>
                <c:ptCount val="2"/>
                <c:pt idx="0">
                  <c:v>0.30730000000000002</c:v>
                </c:pt>
                <c:pt idx="1">
                  <c:v>0.25459999999999999</c:v>
                </c:pt>
              </c:numCache>
            </c:numRef>
          </c:val>
        </c:ser>
        <c:ser>
          <c:idx val="3"/>
          <c:order val="3"/>
          <c:tx>
            <c:strRef>
              <c:f>Sheet1!$J$501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Sheet1!$K$497:$L$497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Sheet1!$K$501:$L$501</c:f>
              <c:numCache>
                <c:formatCode>General</c:formatCode>
                <c:ptCount val="2"/>
                <c:pt idx="0">
                  <c:v>0.39550000000000002</c:v>
                </c:pt>
                <c:pt idx="1">
                  <c:v>0.44550000000000001</c:v>
                </c:pt>
              </c:numCache>
            </c:numRef>
          </c:val>
        </c:ser>
        <c:ser>
          <c:idx val="4"/>
          <c:order val="4"/>
          <c:tx>
            <c:strRef>
              <c:f>Sheet1!$J$502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Sheet1!$K$497:$L$497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Sheet1!$K$502:$L$502</c:f>
              <c:numCache>
                <c:formatCode>General</c:formatCode>
                <c:ptCount val="2"/>
                <c:pt idx="0">
                  <c:v>0.19719999999999999</c:v>
                </c:pt>
                <c:pt idx="1">
                  <c:v>0.18340000000000001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798040"/>
        <c:axId val="237798432"/>
      </c:barChart>
      <c:catAx>
        <c:axId val="23779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8432"/>
        <c:crosses val="autoZero"/>
        <c:auto val="1"/>
        <c:lblAlgn val="ctr"/>
        <c:lblOffset val="100"/>
        <c:noMultiLvlLbl val="0"/>
      </c:catAx>
      <c:valAx>
        <c:axId val="2377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Overall</a:t>
            </a:r>
            <a:r>
              <a:rPr lang="en-US" sz="1800" b="1" baseline="0">
                <a:solidFill>
                  <a:schemeClr val="tx1"/>
                </a:solidFill>
              </a:rPr>
              <a:t> Rating of Personal Health of 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OVERALL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Sheet1!$B$592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Sheet1!$C$591:$F$591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Sheet1!$C$592:$F$592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7.7000000000000002E-3</c:v>
                </c:pt>
                <c:pt idx="3">
                  <c:v>8.3900000000000002E-2</c:v>
                </c:pt>
              </c:numCache>
            </c:numRef>
          </c:val>
        </c:ser>
        <c:ser>
          <c:idx val="1"/>
          <c:order val="1"/>
          <c:tx>
            <c:strRef>
              <c:f>Sheet1!$B$593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Sheet1!$C$591:$F$591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Sheet1!$C$593:$F$593</c:f>
              <c:numCache>
                <c:formatCode>General</c:formatCode>
                <c:ptCount val="4"/>
                <c:pt idx="0">
                  <c:v>0</c:v>
                </c:pt>
                <c:pt idx="1">
                  <c:v>0.1129</c:v>
                </c:pt>
                <c:pt idx="2">
                  <c:v>5.3699999999999998E-2</c:v>
                </c:pt>
                <c:pt idx="3">
                  <c:v>9.6799999999999997E-2</c:v>
                </c:pt>
              </c:numCache>
            </c:numRef>
          </c:val>
        </c:ser>
        <c:ser>
          <c:idx val="2"/>
          <c:order val="2"/>
          <c:tx>
            <c:strRef>
              <c:f>Sheet1!$B$594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Sheet1!$C$591:$F$591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Sheet1!$C$594:$F$594</c:f>
              <c:numCache>
                <c:formatCode>General</c:formatCode>
                <c:ptCount val="4"/>
                <c:pt idx="0">
                  <c:v>0</c:v>
                </c:pt>
                <c:pt idx="1">
                  <c:v>0.3483</c:v>
                </c:pt>
                <c:pt idx="2">
                  <c:v>0.31919999999999998</c:v>
                </c:pt>
                <c:pt idx="3">
                  <c:v>0.32900000000000001</c:v>
                </c:pt>
              </c:numCache>
            </c:numRef>
          </c:val>
        </c:ser>
        <c:ser>
          <c:idx val="3"/>
          <c:order val="3"/>
          <c:tx>
            <c:strRef>
              <c:f>Sheet1!$B$595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Sheet1!$C$591:$F$591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Sheet1!$C$595:$F$595</c:f>
              <c:numCache>
                <c:formatCode>General</c:formatCode>
                <c:ptCount val="4"/>
                <c:pt idx="0">
                  <c:v>0.58399999999999996</c:v>
                </c:pt>
                <c:pt idx="1">
                  <c:v>0.34060000000000001</c:v>
                </c:pt>
                <c:pt idx="2">
                  <c:v>0.438</c:v>
                </c:pt>
                <c:pt idx="3">
                  <c:v>0.39350000000000002</c:v>
                </c:pt>
              </c:numCache>
            </c:numRef>
          </c:val>
        </c:ser>
        <c:ser>
          <c:idx val="4"/>
          <c:order val="4"/>
          <c:tx>
            <c:strRef>
              <c:f>Sheet1!$B$596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Sheet1!$C$591:$F$591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Sheet1!$C$596:$F$596</c:f>
              <c:numCache>
                <c:formatCode>General</c:formatCode>
                <c:ptCount val="4"/>
                <c:pt idx="0">
                  <c:v>0.41599999999999998</c:v>
                </c:pt>
                <c:pt idx="1">
                  <c:v>0.1981</c:v>
                </c:pt>
                <c:pt idx="2">
                  <c:v>0.18140000000000001</c:v>
                </c:pt>
                <c:pt idx="3">
                  <c:v>9.6799999999999997E-2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799216"/>
        <c:axId val="237799608"/>
      </c:barChart>
      <c:catAx>
        <c:axId val="2377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9608"/>
        <c:crosses val="autoZero"/>
        <c:auto val="1"/>
        <c:lblAlgn val="ctr"/>
        <c:lblOffset val="100"/>
        <c:noMultiLvlLbl val="0"/>
      </c:catAx>
      <c:valAx>
        <c:axId val="2377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</a:t>
            </a:r>
            <a:r>
              <a:rPr lang="en-US" sz="1800" b="1" baseline="0">
                <a:solidFill>
                  <a:schemeClr val="tx1"/>
                </a:solidFill>
              </a:rPr>
              <a:t> Physical Health of 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PHYSICAL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Sheet1!$B$707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Sheet1!$C$706:$F$706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Sheet1!$C$707:$F$707</c:f>
              <c:numCache>
                <c:formatCode>General</c:formatCode>
                <c:ptCount val="4"/>
                <c:pt idx="0">
                  <c:v>0</c:v>
                </c:pt>
                <c:pt idx="1">
                  <c:v>3.9E-2</c:v>
                </c:pt>
                <c:pt idx="2">
                  <c:v>7.7000000000000002E-3</c:v>
                </c:pt>
                <c:pt idx="3">
                  <c:v>7.8399999999999997E-2</c:v>
                </c:pt>
              </c:numCache>
            </c:numRef>
          </c:val>
        </c:ser>
        <c:ser>
          <c:idx val="1"/>
          <c:order val="1"/>
          <c:tx>
            <c:strRef>
              <c:f>Sheet1!$B$708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Sheet1!$C$706:$F$706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Sheet1!$C$708:$F$708</c:f>
              <c:numCache>
                <c:formatCode>General</c:formatCode>
                <c:ptCount val="4"/>
                <c:pt idx="0">
                  <c:v>0</c:v>
                </c:pt>
                <c:pt idx="1">
                  <c:v>6.0999999999999999E-2</c:v>
                </c:pt>
                <c:pt idx="2">
                  <c:v>0.1111</c:v>
                </c:pt>
                <c:pt idx="3">
                  <c:v>0.1046</c:v>
                </c:pt>
              </c:numCache>
            </c:numRef>
          </c:val>
        </c:ser>
        <c:ser>
          <c:idx val="2"/>
          <c:order val="2"/>
          <c:tx>
            <c:strRef>
              <c:f>Sheet1!$B$709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Sheet1!$C$706:$F$706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Sheet1!$C$709:$F$709</c:f>
              <c:numCache>
                <c:formatCode>General</c:formatCode>
                <c:ptCount val="4"/>
                <c:pt idx="0">
                  <c:v>0.19470000000000001</c:v>
                </c:pt>
                <c:pt idx="1">
                  <c:v>0.39560000000000001</c:v>
                </c:pt>
                <c:pt idx="2">
                  <c:v>0.2465</c:v>
                </c:pt>
                <c:pt idx="3">
                  <c:v>0.33329999999999999</c:v>
                </c:pt>
              </c:numCache>
            </c:numRef>
          </c:val>
        </c:ser>
        <c:ser>
          <c:idx val="3"/>
          <c:order val="3"/>
          <c:tx>
            <c:strRef>
              <c:f>Sheet1!$B$710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Sheet1!$C$706:$F$706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Sheet1!$C$710:$F$710</c:f>
              <c:numCache>
                <c:formatCode>General</c:formatCode>
                <c:ptCount val="4"/>
                <c:pt idx="0">
                  <c:v>0.38929999999999998</c:v>
                </c:pt>
                <c:pt idx="1">
                  <c:v>0.30630000000000002</c:v>
                </c:pt>
                <c:pt idx="2">
                  <c:v>0.43430000000000002</c:v>
                </c:pt>
                <c:pt idx="3">
                  <c:v>0.39219999999999999</c:v>
                </c:pt>
              </c:numCache>
            </c:numRef>
          </c:val>
        </c:ser>
        <c:ser>
          <c:idx val="4"/>
          <c:order val="4"/>
          <c:tx>
            <c:strRef>
              <c:f>Sheet1!$B$711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Sheet1!$C$706:$F$706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Sheet1!$C$711:$F$711</c:f>
              <c:numCache>
                <c:formatCode>General</c:formatCode>
                <c:ptCount val="4"/>
                <c:pt idx="0">
                  <c:v>0.41599999999999998</c:v>
                </c:pt>
                <c:pt idx="1">
                  <c:v>0.1981</c:v>
                </c:pt>
                <c:pt idx="2">
                  <c:v>0.20050000000000001</c:v>
                </c:pt>
                <c:pt idx="3">
                  <c:v>9.1499999999999998E-2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800392"/>
        <c:axId val="238149456"/>
      </c:barChart>
      <c:catAx>
        <c:axId val="23780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49456"/>
        <c:crosses val="autoZero"/>
        <c:auto val="1"/>
        <c:lblAlgn val="ctr"/>
        <c:lblOffset val="100"/>
        <c:noMultiLvlLbl val="0"/>
      </c:catAx>
      <c:valAx>
        <c:axId val="23814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80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 Mental Health of</a:t>
            </a:r>
            <a:r>
              <a:rPr lang="en-US" sz="1800" b="1" baseline="0">
                <a:solidFill>
                  <a:schemeClr val="tx1"/>
                </a:solidFill>
              </a:rPr>
              <a:t> 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MENTAL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Sheet1!$B$821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Sheet1!$C$820:$F$820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Sheet1!$C$821:$F$821</c:f>
              <c:numCache>
                <c:formatCode>General</c:formatCode>
                <c:ptCount val="4"/>
                <c:pt idx="0">
                  <c:v>0</c:v>
                </c:pt>
                <c:pt idx="1">
                  <c:v>3.9E-2</c:v>
                </c:pt>
                <c:pt idx="2">
                  <c:v>2.81E-2</c:v>
                </c:pt>
                <c:pt idx="3">
                  <c:v>6.4999999999999997E-3</c:v>
                </c:pt>
              </c:numCache>
            </c:numRef>
          </c:val>
        </c:ser>
        <c:ser>
          <c:idx val="1"/>
          <c:order val="1"/>
          <c:tx>
            <c:strRef>
              <c:f>Sheet1!$B$822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Sheet1!$C$820:$F$820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Sheet1!$C$822:$F$822</c:f>
              <c:numCache>
                <c:formatCode>General</c:formatCode>
                <c:ptCount val="4"/>
                <c:pt idx="0">
                  <c:v>0</c:v>
                </c:pt>
                <c:pt idx="1">
                  <c:v>6.8599999999999994E-2</c:v>
                </c:pt>
                <c:pt idx="2">
                  <c:v>1.54E-2</c:v>
                </c:pt>
                <c:pt idx="3">
                  <c:v>1.9400000000000001E-2</c:v>
                </c:pt>
              </c:numCache>
            </c:numRef>
          </c:val>
        </c:ser>
        <c:ser>
          <c:idx val="2"/>
          <c:order val="2"/>
          <c:tx>
            <c:strRef>
              <c:f>Sheet1!$B$823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Sheet1!$C$820:$F$820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Sheet1!$C$823:$F$823</c:f>
              <c:numCache>
                <c:formatCode>General</c:formatCode>
                <c:ptCount val="4"/>
                <c:pt idx="0">
                  <c:v>0</c:v>
                </c:pt>
                <c:pt idx="1">
                  <c:v>0.1981</c:v>
                </c:pt>
                <c:pt idx="2">
                  <c:v>0.249</c:v>
                </c:pt>
                <c:pt idx="3">
                  <c:v>0.18060000000000001</c:v>
                </c:pt>
              </c:numCache>
            </c:numRef>
          </c:val>
        </c:ser>
        <c:ser>
          <c:idx val="3"/>
          <c:order val="3"/>
          <c:tx>
            <c:strRef>
              <c:f>Sheet1!$B$824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Sheet1!$C$820:$F$820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Sheet1!$C$824:$F$824</c:f>
              <c:numCache>
                <c:formatCode>General</c:formatCode>
                <c:ptCount val="4"/>
                <c:pt idx="0">
                  <c:v>0.38929999999999998</c:v>
                </c:pt>
                <c:pt idx="1">
                  <c:v>0.32169999999999999</c:v>
                </c:pt>
                <c:pt idx="2">
                  <c:v>0.30399999999999999</c:v>
                </c:pt>
                <c:pt idx="3">
                  <c:v>0.43230000000000002</c:v>
                </c:pt>
              </c:numCache>
            </c:numRef>
          </c:val>
        </c:ser>
        <c:ser>
          <c:idx val="4"/>
          <c:order val="4"/>
          <c:tx>
            <c:strRef>
              <c:f>Sheet1!$B$825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Sheet1!$C$820:$F$820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Sheet1!$C$825:$F$825</c:f>
              <c:numCache>
                <c:formatCode>General</c:formatCode>
                <c:ptCount val="4"/>
                <c:pt idx="0">
                  <c:v>0.61070000000000002</c:v>
                </c:pt>
                <c:pt idx="1">
                  <c:v>0.37259999999999999</c:v>
                </c:pt>
                <c:pt idx="2">
                  <c:v>0.40350000000000003</c:v>
                </c:pt>
                <c:pt idx="3">
                  <c:v>0.36130000000000001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150240"/>
        <c:axId val="238150632"/>
      </c:barChart>
      <c:catAx>
        <c:axId val="2381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0632"/>
        <c:crosses val="autoZero"/>
        <c:auto val="1"/>
        <c:lblAlgn val="ctr"/>
        <c:lblOffset val="100"/>
        <c:noMultiLvlLbl val="0"/>
      </c:catAx>
      <c:valAx>
        <c:axId val="23815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42002995107792E-2"/>
              <c:y val="0.4366532516768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</a:t>
            </a:r>
            <a:r>
              <a:rPr lang="en-US" sz="1800" b="1" baseline="0">
                <a:solidFill>
                  <a:schemeClr val="tx1"/>
                </a:solidFill>
              </a:rPr>
              <a:t> Social Health of 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SOCIAL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Sheet1!$B$935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Sheet1!$C$934:$F$934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Sheet1!$C$935:$F$935</c:f>
              <c:numCache>
                <c:formatCode>General</c:formatCode>
                <c:ptCount val="4"/>
                <c:pt idx="0">
                  <c:v>0</c:v>
                </c:pt>
                <c:pt idx="1">
                  <c:v>4.0399999999999998E-2</c:v>
                </c:pt>
                <c:pt idx="2">
                  <c:v>3.9600000000000003E-2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Sheet1!$B$936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Sheet1!$C$934:$F$934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Sheet1!$C$936:$F$936</c:f>
              <c:numCache>
                <c:formatCode>General</c:formatCode>
                <c:ptCount val="4"/>
                <c:pt idx="0">
                  <c:v>0</c:v>
                </c:pt>
                <c:pt idx="1">
                  <c:v>0.14199999999999999</c:v>
                </c:pt>
                <c:pt idx="2">
                  <c:v>2.1700000000000001E-2</c:v>
                </c:pt>
                <c:pt idx="3">
                  <c:v>3.2300000000000002E-2</c:v>
                </c:pt>
              </c:numCache>
            </c:numRef>
          </c:val>
        </c:ser>
        <c:ser>
          <c:idx val="2"/>
          <c:order val="2"/>
          <c:tx>
            <c:strRef>
              <c:f>Sheet1!$B$937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Sheet1!$C$934:$F$934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Sheet1!$C$937:$F$937</c:f>
              <c:numCache>
                <c:formatCode>General</c:formatCode>
                <c:ptCount val="4"/>
                <c:pt idx="0">
                  <c:v>0.22140000000000001</c:v>
                </c:pt>
                <c:pt idx="1">
                  <c:v>0.1696</c:v>
                </c:pt>
                <c:pt idx="2">
                  <c:v>0.22989999999999999</c:v>
                </c:pt>
                <c:pt idx="3">
                  <c:v>0.2452</c:v>
                </c:pt>
              </c:numCache>
            </c:numRef>
          </c:val>
        </c:ser>
        <c:ser>
          <c:idx val="3"/>
          <c:order val="3"/>
          <c:tx>
            <c:strRef>
              <c:f>Sheet1!$B$938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Sheet1!$C$934:$F$934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Sheet1!$C$938:$F$938</c:f>
              <c:numCache>
                <c:formatCode>General</c:formatCode>
                <c:ptCount val="4"/>
                <c:pt idx="0">
                  <c:v>0.38929999999999998</c:v>
                </c:pt>
                <c:pt idx="1">
                  <c:v>0.42620000000000002</c:v>
                </c:pt>
                <c:pt idx="2">
                  <c:v>0.38429999999999997</c:v>
                </c:pt>
                <c:pt idx="3">
                  <c:v>0.49030000000000001</c:v>
                </c:pt>
              </c:numCache>
            </c:numRef>
          </c:val>
        </c:ser>
        <c:ser>
          <c:idx val="4"/>
          <c:order val="4"/>
          <c:tx>
            <c:strRef>
              <c:f>Sheet1!$B$939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Sheet1!$C$934:$F$934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Sheet1!$C$939:$F$939</c:f>
              <c:numCache>
                <c:formatCode>General</c:formatCode>
                <c:ptCount val="4"/>
                <c:pt idx="0">
                  <c:v>0.38929999999999998</c:v>
                </c:pt>
                <c:pt idx="1">
                  <c:v>0.22170000000000001</c:v>
                </c:pt>
                <c:pt idx="2">
                  <c:v>0.32440000000000002</c:v>
                </c:pt>
                <c:pt idx="3">
                  <c:v>0.23230000000000001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151416"/>
        <c:axId val="238151808"/>
      </c:barChart>
      <c:catAx>
        <c:axId val="23815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1808"/>
        <c:crosses val="autoZero"/>
        <c:auto val="1"/>
        <c:lblAlgn val="ctr"/>
        <c:lblOffset val="100"/>
        <c:noMultiLvlLbl val="0"/>
      </c:catAx>
      <c:valAx>
        <c:axId val="23815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Overall Rating</a:t>
            </a:r>
            <a:r>
              <a:rPr lang="en-US" sz="1800" b="1" baseline="0">
                <a:solidFill>
                  <a:schemeClr val="tx1"/>
                </a:solidFill>
              </a:rPr>
              <a:t> of Personal Health of Women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OVERALL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Sheet1!$B$1054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Sheet1!$C$1053:$F$1053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Sheet1!$C$1054:$F$1054</c:f>
              <c:numCache>
                <c:formatCode>General</c:formatCode>
                <c:ptCount val="4"/>
                <c:pt idx="0">
                  <c:v>0</c:v>
                </c:pt>
                <c:pt idx="1">
                  <c:v>2.23E-2</c:v>
                </c:pt>
                <c:pt idx="2">
                  <c:v>2.3E-2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Sheet1!$B$1055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Sheet1!$C$1053:$F$1053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Sheet1!$C$1055:$F$1055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0.1016</c:v>
                </c:pt>
                <c:pt idx="2">
                  <c:v>8.8599999999999998E-2</c:v>
                </c:pt>
                <c:pt idx="3">
                  <c:v>0.12180000000000001</c:v>
                </c:pt>
              </c:numCache>
            </c:numRef>
          </c:val>
        </c:ser>
        <c:ser>
          <c:idx val="2"/>
          <c:order val="2"/>
          <c:tx>
            <c:strRef>
              <c:f>Sheet1!$B$1056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Sheet1!$C$1053:$F$1053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Sheet1!$C$1056:$F$1056</c:f>
              <c:numCache>
                <c:formatCode>General</c:formatCode>
                <c:ptCount val="4"/>
                <c:pt idx="0">
                  <c:v>0.4783</c:v>
                </c:pt>
                <c:pt idx="1">
                  <c:v>0.2036</c:v>
                </c:pt>
                <c:pt idx="2">
                  <c:v>0.2082</c:v>
                </c:pt>
                <c:pt idx="3">
                  <c:v>0.37059999999999998</c:v>
                </c:pt>
              </c:numCache>
            </c:numRef>
          </c:val>
        </c:ser>
        <c:ser>
          <c:idx val="3"/>
          <c:order val="3"/>
          <c:tx>
            <c:strRef>
              <c:f>Sheet1!$B$1057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Sheet1!$C$1053:$F$1053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Sheet1!$C$1057:$F$1057</c:f>
              <c:numCache>
                <c:formatCode>General</c:formatCode>
                <c:ptCount val="4"/>
                <c:pt idx="0">
                  <c:v>0.3478</c:v>
                </c:pt>
                <c:pt idx="1">
                  <c:v>0.49940000000000001</c:v>
                </c:pt>
                <c:pt idx="2">
                  <c:v>0.41760000000000003</c:v>
                </c:pt>
                <c:pt idx="3">
                  <c:v>0.39090000000000003</c:v>
                </c:pt>
              </c:numCache>
            </c:numRef>
          </c:val>
        </c:ser>
        <c:ser>
          <c:idx val="4"/>
          <c:order val="4"/>
          <c:tx>
            <c:strRef>
              <c:f>Sheet1!$B$1058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Sheet1!$C$1053:$F$1053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Sheet1!$C$1058:$F$1058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0.1731</c:v>
                </c:pt>
                <c:pt idx="2">
                  <c:v>0.26269999999999999</c:v>
                </c:pt>
                <c:pt idx="3">
                  <c:v>0.1168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152592"/>
        <c:axId val="238152984"/>
      </c:barChart>
      <c:catAx>
        <c:axId val="23815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2984"/>
        <c:crosses val="autoZero"/>
        <c:auto val="1"/>
        <c:lblAlgn val="ctr"/>
        <c:lblOffset val="100"/>
        <c:noMultiLvlLbl val="0"/>
      </c:catAx>
      <c:valAx>
        <c:axId val="23815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5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Gender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Sheet1!$C$28:$C$31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Sheet1!$D$28:$D$31</c:f>
              <c:numCache>
                <c:formatCode>General</c:formatCode>
                <c:ptCount val="4"/>
                <c:pt idx="0">
                  <c:v>4.3700000000000003E-2</c:v>
                </c:pt>
                <c:pt idx="1">
                  <c:v>0.24790000000000001</c:v>
                </c:pt>
                <c:pt idx="2">
                  <c:v>0.12959999999999999</c:v>
                </c:pt>
                <c:pt idx="3">
                  <c:v>7.7200000000000005E-2</c:v>
                </c:pt>
              </c:numCache>
            </c:numRef>
          </c:val>
        </c:ser>
        <c:ser>
          <c:idx val="1"/>
          <c:order val="1"/>
          <c:tx>
            <c:strRef>
              <c:f>Sheet1!$E$27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Sheet1!$C$28:$C$31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Sheet1!$E$28:$E$31</c:f>
              <c:numCache>
                <c:formatCode>General</c:formatCode>
                <c:ptCount val="4"/>
                <c:pt idx="0">
                  <c:v>4.5600000000000002E-2</c:v>
                </c:pt>
                <c:pt idx="1">
                  <c:v>0.23419999999999999</c:v>
                </c:pt>
                <c:pt idx="2">
                  <c:v>0.1479</c:v>
                </c:pt>
                <c:pt idx="3">
                  <c:v>7.3999999999999996E-2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423248"/>
        <c:axId val="236465392"/>
      </c:barChart>
      <c:catAx>
        <c:axId val="23642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65392"/>
        <c:crosses val="autoZero"/>
        <c:auto val="1"/>
        <c:lblAlgn val="ctr"/>
        <c:lblOffset val="100"/>
        <c:noMultiLvlLbl val="0"/>
      </c:catAx>
      <c:valAx>
        <c:axId val="2364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2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 Physical Health of Women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>
                <a:solidFill>
                  <a:schemeClr val="tx1"/>
                </a:solidFill>
              </a:rPr>
              <a:t>How would you rate your PHYSICAL health?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Sheet1!$B$1170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Sheet1!$C$1169:$F$1169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Sheet1!$C$1170:$F$1170</c:f>
              <c:numCache>
                <c:formatCode>General</c:formatCode>
                <c:ptCount val="4"/>
                <c:pt idx="0">
                  <c:v>0</c:v>
                </c:pt>
                <c:pt idx="1">
                  <c:v>2.23E-2</c:v>
                </c:pt>
                <c:pt idx="2">
                  <c:v>2.3E-2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Sheet1!$B$1171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Sheet1!$C$1169:$F$1169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Sheet1!$C$1171:$F$1171</c:f>
              <c:numCache>
                <c:formatCode>General</c:formatCode>
                <c:ptCount val="4"/>
                <c:pt idx="0">
                  <c:v>0.1739</c:v>
                </c:pt>
                <c:pt idx="1">
                  <c:v>0.17469999999999999</c:v>
                </c:pt>
                <c:pt idx="2">
                  <c:v>8.4500000000000006E-2</c:v>
                </c:pt>
                <c:pt idx="3">
                  <c:v>0.13200000000000001</c:v>
                </c:pt>
              </c:numCache>
            </c:numRef>
          </c:val>
        </c:ser>
        <c:ser>
          <c:idx val="2"/>
          <c:order val="2"/>
          <c:tx>
            <c:strRef>
              <c:f>Sheet1!$B$1172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Sheet1!$C$1169:$F$1169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Sheet1!$C$1172:$F$1172</c:f>
              <c:numCache>
                <c:formatCode>General</c:formatCode>
                <c:ptCount val="4"/>
                <c:pt idx="0">
                  <c:v>0.56520000000000004</c:v>
                </c:pt>
                <c:pt idx="1">
                  <c:v>0.24790000000000001</c:v>
                </c:pt>
                <c:pt idx="2">
                  <c:v>0.23269999999999999</c:v>
                </c:pt>
                <c:pt idx="3">
                  <c:v>0.34520000000000001</c:v>
                </c:pt>
              </c:numCache>
            </c:numRef>
          </c:val>
        </c:ser>
        <c:ser>
          <c:idx val="3"/>
          <c:order val="3"/>
          <c:tx>
            <c:strRef>
              <c:f>Sheet1!$B$1173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Sheet1!$C$1169:$F$1169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Sheet1!$C$1173:$F$1173</c:f>
              <c:numCache>
                <c:formatCode>General</c:formatCode>
                <c:ptCount val="4"/>
                <c:pt idx="0">
                  <c:v>0.1739</c:v>
                </c:pt>
                <c:pt idx="1">
                  <c:v>0.40429999999999999</c:v>
                </c:pt>
                <c:pt idx="2">
                  <c:v>0.44590000000000002</c:v>
                </c:pt>
                <c:pt idx="3">
                  <c:v>0.40610000000000002</c:v>
                </c:pt>
              </c:numCache>
            </c:numRef>
          </c:val>
        </c:ser>
        <c:ser>
          <c:idx val="4"/>
          <c:order val="4"/>
          <c:tx>
            <c:strRef>
              <c:f>Sheet1!$B$1174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Sheet1!$C$1169:$F$1169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Sheet1!$C$1174:$F$1174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0.15079999999999999</c:v>
                </c:pt>
                <c:pt idx="2">
                  <c:v>0.21390000000000001</c:v>
                </c:pt>
                <c:pt idx="3">
                  <c:v>0.1168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052624"/>
        <c:axId val="238053016"/>
      </c:barChart>
      <c:catAx>
        <c:axId val="2380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3016"/>
        <c:crosses val="autoZero"/>
        <c:auto val="1"/>
        <c:lblAlgn val="ctr"/>
        <c:lblOffset val="100"/>
        <c:noMultiLvlLbl val="0"/>
      </c:catAx>
      <c:valAx>
        <c:axId val="23805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 Mental Health of Women</a:t>
            </a:r>
            <a:r>
              <a:rPr lang="en-US" sz="1800" b="1" baseline="0">
                <a:solidFill>
                  <a:schemeClr val="tx1"/>
                </a:solidFill>
              </a:rPr>
              <a:t>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MENTAL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Sheet1!$B$1285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Sheet1!$C$1284:$F$1284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Sheet1!$C$1285:$F$1285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</c:v>
                </c:pt>
                <c:pt idx="2">
                  <c:v>4.3E-3</c:v>
                </c:pt>
                <c:pt idx="3">
                  <c:v>5.1000000000000004E-3</c:v>
                </c:pt>
              </c:numCache>
            </c:numRef>
          </c:val>
        </c:ser>
        <c:ser>
          <c:idx val="1"/>
          <c:order val="1"/>
          <c:tx>
            <c:strRef>
              <c:f>Sheet1!$B$1286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Sheet1!$C$1284:$F$1284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Sheet1!$C$1286:$F$1286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0.1008</c:v>
                </c:pt>
                <c:pt idx="2">
                  <c:v>5.62E-2</c:v>
                </c:pt>
                <c:pt idx="3">
                  <c:v>3.5499999999999997E-2</c:v>
                </c:pt>
              </c:numCache>
            </c:numRef>
          </c:val>
        </c:ser>
        <c:ser>
          <c:idx val="2"/>
          <c:order val="2"/>
          <c:tx>
            <c:strRef>
              <c:f>Sheet1!$B$1287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Sheet1!$C$1284:$F$1284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Sheet1!$C$1287:$F$1287</c:f>
              <c:numCache>
                <c:formatCode>General</c:formatCode>
                <c:ptCount val="4"/>
                <c:pt idx="0">
                  <c:v>0.43480000000000002</c:v>
                </c:pt>
                <c:pt idx="1">
                  <c:v>0.26079999999999998</c:v>
                </c:pt>
                <c:pt idx="2">
                  <c:v>0.21010000000000001</c:v>
                </c:pt>
                <c:pt idx="3">
                  <c:v>0.19800000000000001</c:v>
                </c:pt>
              </c:numCache>
            </c:numRef>
          </c:val>
        </c:ser>
        <c:ser>
          <c:idx val="3"/>
          <c:order val="3"/>
          <c:tx>
            <c:strRef>
              <c:f>Sheet1!$B$1288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Sheet1!$C$1284:$F$1284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Sheet1!$C$1288:$F$1288</c:f>
              <c:numCache>
                <c:formatCode>General</c:formatCode>
                <c:ptCount val="4"/>
                <c:pt idx="0">
                  <c:v>0.21740000000000001</c:v>
                </c:pt>
                <c:pt idx="1">
                  <c:v>0.3674</c:v>
                </c:pt>
                <c:pt idx="2">
                  <c:v>0.42780000000000001</c:v>
                </c:pt>
                <c:pt idx="3">
                  <c:v>0.47210000000000002</c:v>
                </c:pt>
              </c:numCache>
            </c:numRef>
          </c:val>
        </c:ser>
        <c:ser>
          <c:idx val="4"/>
          <c:order val="4"/>
          <c:tx>
            <c:strRef>
              <c:f>Sheet1!$B$1289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Sheet1!$C$1284:$F$1284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Sheet1!$C$1289:$F$1289</c:f>
              <c:numCache>
                <c:formatCode>General</c:formatCode>
                <c:ptCount val="4"/>
                <c:pt idx="0">
                  <c:v>0.1739</c:v>
                </c:pt>
                <c:pt idx="1">
                  <c:v>0.27100000000000002</c:v>
                </c:pt>
                <c:pt idx="2">
                  <c:v>0.30170000000000002</c:v>
                </c:pt>
                <c:pt idx="3">
                  <c:v>0.2893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053800"/>
        <c:axId val="238054192"/>
      </c:barChart>
      <c:catAx>
        <c:axId val="23805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4192"/>
        <c:crosses val="autoZero"/>
        <c:auto val="1"/>
        <c:lblAlgn val="ctr"/>
        <c:lblOffset val="100"/>
        <c:noMultiLvlLbl val="0"/>
      </c:catAx>
      <c:valAx>
        <c:axId val="2380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Perceived Social Health</a:t>
            </a:r>
            <a:r>
              <a:rPr lang="en-US" sz="1800" b="1" baseline="0">
                <a:solidFill>
                  <a:schemeClr val="tx1"/>
                </a:solidFill>
              </a:rPr>
              <a:t> of Women by Age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i="1" baseline="0">
                <a:solidFill>
                  <a:schemeClr val="tx1"/>
                </a:solidFill>
              </a:rPr>
              <a:t>How would you rate your SOCIAL health?</a:t>
            </a:r>
            <a:endParaRPr lang="en-US" sz="1800" b="1" i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450901848134201"/>
          <c:y val="1.6666666666666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Sheet1!$B$1401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Sheet1!$C$1400:$F$1400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Sheet1!$C$1401:$F$1401</c:f>
              <c:numCache>
                <c:formatCode>General</c:formatCode>
                <c:ptCount val="4"/>
                <c:pt idx="0">
                  <c:v>0</c:v>
                </c:pt>
                <c:pt idx="1">
                  <c:v>5.4000000000000003E-3</c:v>
                </c:pt>
                <c:pt idx="2">
                  <c:v>1.7100000000000001E-2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Sheet1!$B$1402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Sheet1!$C$1400:$F$1400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Sheet1!$C$1402:$F$1402</c:f>
              <c:numCache>
                <c:formatCode>General</c:formatCode>
                <c:ptCount val="4"/>
                <c:pt idx="0">
                  <c:v>0.1739</c:v>
                </c:pt>
                <c:pt idx="1">
                  <c:v>3.95E-2</c:v>
                </c:pt>
                <c:pt idx="2">
                  <c:v>2.5499999999999998E-2</c:v>
                </c:pt>
                <c:pt idx="3">
                  <c:v>5.5800000000000002E-2</c:v>
                </c:pt>
              </c:numCache>
            </c:numRef>
          </c:val>
        </c:ser>
        <c:ser>
          <c:idx val="2"/>
          <c:order val="2"/>
          <c:tx>
            <c:strRef>
              <c:f>Sheet1!$B$1403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Sheet1!$C$1400:$F$1400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Sheet1!$C$1403:$F$1403</c:f>
              <c:numCache>
                <c:formatCode>General</c:formatCode>
                <c:ptCount val="4"/>
                <c:pt idx="0">
                  <c:v>0.1739</c:v>
                </c:pt>
                <c:pt idx="1">
                  <c:v>0.2442</c:v>
                </c:pt>
                <c:pt idx="2">
                  <c:v>0.2535</c:v>
                </c:pt>
                <c:pt idx="3">
                  <c:v>0.22839999999999999</c:v>
                </c:pt>
              </c:numCache>
            </c:numRef>
          </c:val>
        </c:ser>
        <c:ser>
          <c:idx val="3"/>
          <c:order val="3"/>
          <c:tx>
            <c:strRef>
              <c:f>Sheet1!$B$1404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Sheet1!$C$1400:$F$1400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Sheet1!$C$1404:$F$1404</c:f>
              <c:numCache>
                <c:formatCode>General</c:formatCode>
                <c:ptCount val="4"/>
                <c:pt idx="0">
                  <c:v>0.4783</c:v>
                </c:pt>
                <c:pt idx="1">
                  <c:v>0.45219999999999999</c:v>
                </c:pt>
                <c:pt idx="2">
                  <c:v>0.40899999999999997</c:v>
                </c:pt>
                <c:pt idx="3">
                  <c:v>0.46700000000000003</c:v>
                </c:pt>
              </c:numCache>
            </c:numRef>
          </c:val>
        </c:ser>
        <c:ser>
          <c:idx val="4"/>
          <c:order val="4"/>
          <c:tx>
            <c:strRef>
              <c:f>Sheet1!$B$1405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Sheet1!$C$1400:$F$1400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Sheet1!$C$1405:$F$1405</c:f>
              <c:numCache>
                <c:formatCode>General</c:formatCode>
                <c:ptCount val="4"/>
                <c:pt idx="0">
                  <c:v>0.1739</c:v>
                </c:pt>
                <c:pt idx="1">
                  <c:v>0.25879999999999997</c:v>
                </c:pt>
                <c:pt idx="2">
                  <c:v>0.2949</c:v>
                </c:pt>
                <c:pt idx="3">
                  <c:v>0.2487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054976"/>
        <c:axId val="238055368"/>
      </c:barChart>
      <c:catAx>
        <c:axId val="2380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5368"/>
        <c:crosses val="autoZero"/>
        <c:auto val="1"/>
        <c:lblAlgn val="ctr"/>
        <c:lblOffset val="100"/>
        <c:noMultiLvlLbl val="0"/>
      </c:catAx>
      <c:valAx>
        <c:axId val="23805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0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cap="none" baseline="0" smtClean="0">
                <a:solidFill>
                  <a:schemeClr val="tx1"/>
                </a:solidFill>
              </a:rPr>
              <a:t>What </a:t>
            </a:r>
            <a:r>
              <a:rPr lang="en-US" sz="1800" b="1" cap="none" baseline="0" dirty="0">
                <a:solidFill>
                  <a:schemeClr val="tx1"/>
                </a:solidFill>
              </a:rPr>
              <a:t>type of health insurance do you have?</a:t>
            </a:r>
          </a:p>
        </c:rich>
      </c:tx>
      <c:layout>
        <c:manualLayout>
          <c:xMode val="edge"/>
          <c:yMode val="edge"/>
          <c:x val="0.23132399031654299"/>
          <c:y val="1.6666666666666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37808191454877"/>
                  <c:y val="4.2592592592592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93766367371695E-2"/>
                  <c:y val="7.5925925925925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890952723329801"/>
                  <c:y val="-9.0740740740740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Sheet1!$B$1420:$B$1423</c:f>
              <c:strCache>
                <c:ptCount val="4"/>
                <c:pt idx="0">
                  <c:v>Medicaid</c:v>
                </c:pt>
                <c:pt idx="1">
                  <c:v>Medicare</c:v>
                </c:pt>
                <c:pt idx="2">
                  <c:v>Private</c:v>
                </c:pt>
                <c:pt idx="3">
                  <c:v>Public</c:v>
                </c:pt>
              </c:strCache>
            </c:strRef>
          </c:cat>
          <c:val>
            <c:numRef>
              <c:f>Sheet1!$C$1420:$C$1423</c:f>
              <c:numCache>
                <c:formatCode>General</c:formatCode>
                <c:ptCount val="4"/>
                <c:pt idx="0">
                  <c:v>3.6299999999999999E-2</c:v>
                </c:pt>
                <c:pt idx="1">
                  <c:v>0.2084</c:v>
                </c:pt>
                <c:pt idx="2">
                  <c:v>0.78439999999999999</c:v>
                </c:pt>
                <c:pt idx="3">
                  <c:v>0.16850000000000001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When did you last visit a healthcare provider?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Sheet1!$B$1453:$B$1458</c:f>
              <c:strCache>
                <c:ptCount val="6"/>
                <c:pt idx="0">
                  <c:v>Within the past 6 months</c:v>
                </c:pt>
                <c:pt idx="1">
                  <c:v>Within the past year</c:v>
                </c:pt>
                <c:pt idx="2">
                  <c:v>Within the past 2 years</c:v>
                </c:pt>
                <c:pt idx="3">
                  <c:v>Within the past 5 years</c:v>
                </c:pt>
                <c:pt idx="4">
                  <c:v>More than 5 years ago</c:v>
                </c:pt>
                <c:pt idx="5">
                  <c:v>Unsure</c:v>
                </c:pt>
              </c:strCache>
            </c:strRef>
          </c:cat>
          <c:val>
            <c:numRef>
              <c:f>Sheet1!$C$1453:$C$1458</c:f>
              <c:numCache>
                <c:formatCode>General</c:formatCode>
                <c:ptCount val="6"/>
                <c:pt idx="0">
                  <c:v>0.6351</c:v>
                </c:pt>
                <c:pt idx="1">
                  <c:v>0.15409999999999999</c:v>
                </c:pt>
                <c:pt idx="2">
                  <c:v>0.11559999999999999</c:v>
                </c:pt>
                <c:pt idx="3">
                  <c:v>7.7700000000000005E-2</c:v>
                </c:pt>
                <c:pt idx="4">
                  <c:v>1.5100000000000001E-2</c:v>
                </c:pt>
                <c:pt idx="5">
                  <c:v>2.3E-3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358744"/>
        <c:axId val="238359136"/>
      </c:barChart>
      <c:catAx>
        <c:axId val="2383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59136"/>
        <c:crosses val="autoZero"/>
        <c:auto val="1"/>
        <c:lblAlgn val="ctr"/>
        <c:lblOffset val="100"/>
        <c:noMultiLvlLbl val="0"/>
      </c:catAx>
      <c:valAx>
        <c:axId val="2383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5718156376596099E-2"/>
              <c:y val="0.42546296296296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5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When was your last visit to a healthcare provider? </a:t>
            </a:r>
            <a:endParaRPr lang="en-US" sz="1800" b="1" i="0" baseline="0" dirty="0" smtClean="0">
              <a:solidFill>
                <a:schemeClr val="tx1"/>
              </a:solidFill>
              <a:effectLst/>
            </a:endParaRP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By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Gender</a:t>
            </a:r>
            <a:endParaRPr lang="en-US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Sheet1!$D$1471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Sheet1!$C$1472:$C$1477</c:f>
              <c:strCache>
                <c:ptCount val="6"/>
                <c:pt idx="0">
                  <c:v>Within the past 6 months</c:v>
                </c:pt>
                <c:pt idx="1">
                  <c:v>Within the past year</c:v>
                </c:pt>
                <c:pt idx="2">
                  <c:v>Within the past 2 years</c:v>
                </c:pt>
                <c:pt idx="3">
                  <c:v>Within the past 5 years</c:v>
                </c:pt>
                <c:pt idx="4">
                  <c:v>More than 5 years ago</c:v>
                </c:pt>
                <c:pt idx="5">
                  <c:v>Unsure</c:v>
                </c:pt>
              </c:strCache>
            </c:strRef>
          </c:cat>
          <c:val>
            <c:numRef>
              <c:f>Sheet1!$D$1472:$D$1477</c:f>
              <c:numCache>
                <c:formatCode>General</c:formatCode>
                <c:ptCount val="6"/>
                <c:pt idx="0">
                  <c:v>0.3004</c:v>
                </c:pt>
                <c:pt idx="1">
                  <c:v>6.5299999999999997E-2</c:v>
                </c:pt>
                <c:pt idx="2">
                  <c:v>9.3700000000000006E-2</c:v>
                </c:pt>
                <c:pt idx="3">
                  <c:v>5.33E-2</c:v>
                </c:pt>
                <c:pt idx="4">
                  <c:v>1.38E-2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Sheet1!$E$1471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Sheet1!$C$1472:$C$1477</c:f>
              <c:strCache>
                <c:ptCount val="6"/>
                <c:pt idx="0">
                  <c:v>Within the past 6 months</c:v>
                </c:pt>
                <c:pt idx="1">
                  <c:v>Within the past year</c:v>
                </c:pt>
                <c:pt idx="2">
                  <c:v>Within the past 2 years</c:v>
                </c:pt>
                <c:pt idx="3">
                  <c:v>Within the past 5 years</c:v>
                </c:pt>
                <c:pt idx="4">
                  <c:v>More than 5 years ago</c:v>
                </c:pt>
                <c:pt idx="5">
                  <c:v>Unsure</c:v>
                </c:pt>
              </c:strCache>
            </c:strRef>
          </c:cat>
          <c:val>
            <c:numRef>
              <c:f>Sheet1!$E$1472:$E$1477</c:f>
              <c:numCache>
                <c:formatCode>General</c:formatCode>
                <c:ptCount val="6"/>
                <c:pt idx="0">
                  <c:v>0.33339999999999997</c:v>
                </c:pt>
                <c:pt idx="1">
                  <c:v>8.8999999999999996E-2</c:v>
                </c:pt>
                <c:pt idx="2">
                  <c:v>2.2499999999999999E-2</c:v>
                </c:pt>
                <c:pt idx="3">
                  <c:v>2.4899999999999999E-2</c:v>
                </c:pt>
                <c:pt idx="4">
                  <c:v>1.4E-3</c:v>
                </c:pt>
                <c:pt idx="5">
                  <c:v>2.3E-3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359920"/>
        <c:axId val="238360312"/>
      </c:barChart>
      <c:catAx>
        <c:axId val="2383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60312"/>
        <c:crosses val="autoZero"/>
        <c:auto val="1"/>
        <c:lblAlgn val="ctr"/>
        <c:lblOffset val="100"/>
        <c:noMultiLvlLbl val="0"/>
      </c:catAx>
      <c:valAx>
        <c:axId val="23836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smtClean="0">
                    <a:effectLst/>
                  </a:rPr>
                  <a:t>Percentage</a:t>
                </a:r>
                <a:r>
                  <a:rPr lang="en-US" sz="1400" b="0" i="0" u="none" strike="noStrike" baseline="0" smtClean="0"/>
                  <a:t> 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u="none" strike="noStrike" baseline="0">
                <a:solidFill>
                  <a:schemeClr val="tx1"/>
                </a:solidFill>
              </a:rPr>
              <a:t>When was your last visit to a healthcare provider? By Age 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Sheet1!$C$1492</c:f>
              <c:strCache>
                <c:ptCount val="1"/>
                <c:pt idx="0">
                  <c:v>Within the past 6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Sheet1!$D$1491:$G$1491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Sheet1!$D$1492:$G$1492</c:f>
              <c:numCache>
                <c:formatCode>General</c:formatCode>
                <c:ptCount val="4"/>
                <c:pt idx="0">
                  <c:v>3.73E-2</c:v>
                </c:pt>
                <c:pt idx="1">
                  <c:v>0.28949999999999998</c:v>
                </c:pt>
                <c:pt idx="2">
                  <c:v>0.185</c:v>
                </c:pt>
                <c:pt idx="3">
                  <c:v>0.12330000000000001</c:v>
                </c:pt>
              </c:numCache>
            </c:numRef>
          </c:val>
        </c:ser>
        <c:ser>
          <c:idx val="1"/>
          <c:order val="1"/>
          <c:tx>
            <c:strRef>
              <c:f>Sheet1!$C$1493</c:f>
              <c:strCache>
                <c:ptCount val="1"/>
                <c:pt idx="0">
                  <c:v>Within the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Sheet1!$D$1491:$G$1491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Sheet1!$D$1493:$G$1493</c:f>
              <c:numCache>
                <c:formatCode>General</c:formatCode>
                <c:ptCount val="4"/>
                <c:pt idx="0">
                  <c:v>2.0199999999999999E-2</c:v>
                </c:pt>
                <c:pt idx="1">
                  <c:v>8.6400000000000005E-2</c:v>
                </c:pt>
                <c:pt idx="2">
                  <c:v>4.1200000000000001E-2</c:v>
                </c:pt>
                <c:pt idx="3">
                  <c:v>6.3E-3</c:v>
                </c:pt>
              </c:numCache>
            </c:numRef>
          </c:val>
        </c:ser>
        <c:ser>
          <c:idx val="2"/>
          <c:order val="2"/>
          <c:tx>
            <c:strRef>
              <c:f>Sheet1!$C$1494</c:f>
              <c:strCache>
                <c:ptCount val="1"/>
                <c:pt idx="0">
                  <c:v>Within the past 2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Sheet1!$D$1491:$G$1491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Sheet1!$D$1494:$G$1494</c:f>
              <c:numCache>
                <c:formatCode>General</c:formatCode>
                <c:ptCount val="4"/>
                <c:pt idx="0">
                  <c:v>2.7300000000000001E-2</c:v>
                </c:pt>
                <c:pt idx="1">
                  <c:v>7.7299999999999994E-2</c:v>
                </c:pt>
                <c:pt idx="2">
                  <c:v>1.0500000000000001E-2</c:v>
                </c:pt>
                <c:pt idx="3" formatCode="0.00E+00">
                  <c:v>4.6000000000000001E-4</c:v>
                </c:pt>
              </c:numCache>
            </c:numRef>
          </c:val>
        </c:ser>
        <c:ser>
          <c:idx val="3"/>
          <c:order val="3"/>
          <c:tx>
            <c:strRef>
              <c:f>Sheet1!$C$1495</c:f>
              <c:strCache>
                <c:ptCount val="1"/>
                <c:pt idx="0">
                  <c:v>Within the past 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Sheet1!$D$1491:$G$1491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Sheet1!$D$1495:$G$1495</c:f>
              <c:numCache>
                <c:formatCode>General</c:formatCode>
                <c:ptCount val="4"/>
                <c:pt idx="0">
                  <c:v>2.2700000000000001E-2</c:v>
                </c:pt>
                <c:pt idx="1">
                  <c:v>5.1700000000000003E-2</c:v>
                </c:pt>
                <c:pt idx="2">
                  <c:v>2.8E-3</c:v>
                </c:pt>
                <c:pt idx="3" formatCode="0.00E+00">
                  <c:v>6.0999999999999997E-4</c:v>
                </c:pt>
              </c:numCache>
            </c:numRef>
          </c:val>
        </c:ser>
        <c:ser>
          <c:idx val="4"/>
          <c:order val="4"/>
          <c:tx>
            <c:strRef>
              <c:f>Sheet1!$C$1496</c:f>
              <c:strCache>
                <c:ptCount val="1"/>
                <c:pt idx="0">
                  <c:v>More than 5 years 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Sheet1!$D$1491:$G$1491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Sheet1!$D$1496:$G$1496</c:f>
              <c:numCache>
                <c:formatCode>General</c:formatCode>
                <c:ptCount val="4"/>
                <c:pt idx="0">
                  <c:v>0</c:v>
                </c:pt>
                <c:pt idx="1">
                  <c:v>1.0500000000000001E-2</c:v>
                </c:pt>
                <c:pt idx="2">
                  <c:v>3.3E-3</c:v>
                </c:pt>
                <c:pt idx="3">
                  <c:v>1.4E-3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361096"/>
        <c:axId val="238361488"/>
      </c:barChart>
      <c:catAx>
        <c:axId val="23836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61488"/>
        <c:crosses val="autoZero"/>
        <c:auto val="1"/>
        <c:lblAlgn val="ctr"/>
        <c:lblOffset val="100"/>
        <c:noMultiLvlLbl val="0"/>
      </c:catAx>
      <c:valAx>
        <c:axId val="23836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4077672294451201E-2"/>
              <c:y val="0.39031805735387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36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Men: Time since last visit to a healthcare provider</a:t>
            </a:r>
            <a:endParaRPr lang="en-US" b="1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89183565304929"/>
          <c:y val="2.96296296296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Sheet1!$B$1612</c:f>
              <c:strCache>
                <c:ptCount val="1"/>
                <c:pt idx="0">
                  <c:v>Within the past 6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Sheet1!$C$1611:$F$1611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Sheet1!$C$1612:$F$1612</c:f>
              <c:numCache>
                <c:formatCode>General</c:formatCode>
                <c:ptCount val="4"/>
                <c:pt idx="0">
                  <c:v>0.1946</c:v>
                </c:pt>
                <c:pt idx="1">
                  <c:v>0.44719999999999999</c:v>
                </c:pt>
                <c:pt idx="2">
                  <c:v>0.7964</c:v>
                </c:pt>
                <c:pt idx="3">
                  <c:v>0.97250000000000003</c:v>
                </c:pt>
              </c:numCache>
            </c:numRef>
          </c:val>
        </c:ser>
        <c:ser>
          <c:idx val="1"/>
          <c:order val="1"/>
          <c:tx>
            <c:strRef>
              <c:f>Sheet1!$B$1613</c:f>
              <c:strCache>
                <c:ptCount val="1"/>
                <c:pt idx="0">
                  <c:v>Within the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Sheet1!$C$1611:$F$1611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Sheet1!$C$1613:$F$1613</c:f>
              <c:numCache>
                <c:formatCode>General</c:formatCode>
                <c:ptCount val="4"/>
                <c:pt idx="0">
                  <c:v>0.19470000000000001</c:v>
                </c:pt>
                <c:pt idx="1">
                  <c:v>0.124</c:v>
                </c:pt>
                <c:pt idx="2">
                  <c:v>0.1507</c:v>
                </c:pt>
                <c:pt idx="3">
                  <c:v>1.83E-2</c:v>
                </c:pt>
              </c:numCache>
            </c:numRef>
          </c:val>
        </c:ser>
        <c:ser>
          <c:idx val="2"/>
          <c:order val="2"/>
          <c:tx>
            <c:strRef>
              <c:f>Sheet1!$B$1614</c:f>
              <c:strCache>
                <c:ptCount val="1"/>
                <c:pt idx="0">
                  <c:v>Within the past 2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Sheet1!$C$1611:$F$1611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Sheet1!$C$1614:$F$1614</c:f>
              <c:numCache>
                <c:formatCode>General</c:formatCode>
                <c:ptCount val="4"/>
                <c:pt idx="0">
                  <c:v>0.41599999999999998</c:v>
                </c:pt>
                <c:pt idx="1">
                  <c:v>0.24160000000000001</c:v>
                </c:pt>
                <c:pt idx="2">
                  <c:v>2.6499999999999999E-2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Sheet1!$B$1615</c:f>
              <c:strCache>
                <c:ptCount val="1"/>
                <c:pt idx="0">
                  <c:v>Within the past 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Sheet1!$C$1611:$F$1611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Sheet1!$C$1615:$F$1615</c:f>
              <c:numCache>
                <c:formatCode>General</c:formatCode>
                <c:ptCount val="4"/>
                <c:pt idx="0">
                  <c:v>0.19470000000000001</c:v>
                </c:pt>
                <c:pt idx="1">
                  <c:v>0.14979999999999999</c:v>
                </c:pt>
                <c:pt idx="2">
                  <c:v>0</c:v>
                </c:pt>
                <c:pt idx="3">
                  <c:v>9.1999999999999998E-3</c:v>
                </c:pt>
              </c:numCache>
            </c:numRef>
          </c:val>
        </c:ser>
        <c:ser>
          <c:idx val="4"/>
          <c:order val="4"/>
          <c:tx>
            <c:strRef>
              <c:f>Sheet1!$B$1616</c:f>
              <c:strCache>
                <c:ptCount val="1"/>
                <c:pt idx="0">
                  <c:v>More than 5 years 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Sheet1!$C$1611:$F$1611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Sheet1!$C$1616:$F$1616</c:f>
              <c:numCache>
                <c:formatCode>General</c:formatCode>
                <c:ptCount val="4"/>
                <c:pt idx="0">
                  <c:v>0</c:v>
                </c:pt>
                <c:pt idx="1">
                  <c:v>3.7499999999999999E-2</c:v>
                </c:pt>
                <c:pt idx="2">
                  <c:v>2.6499999999999999E-2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657368"/>
        <c:axId val="238657760"/>
      </c:barChart>
      <c:catAx>
        <c:axId val="23865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57760"/>
        <c:crosses val="autoZero"/>
        <c:auto val="1"/>
        <c:lblAlgn val="ctr"/>
        <c:lblOffset val="100"/>
        <c:noMultiLvlLbl val="0"/>
      </c:catAx>
      <c:valAx>
        <c:axId val="23865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5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Women: Time since last visit to a healthcare provider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Sheet1!$B$1731</c:f>
              <c:strCache>
                <c:ptCount val="1"/>
                <c:pt idx="0">
                  <c:v>Within the past 6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Sheet1!$C$1731:$F$1731</c:f>
              <c:numCache>
                <c:formatCode>General</c:formatCode>
                <c:ptCount val="4"/>
                <c:pt idx="0">
                  <c:v>0.5</c:v>
                </c:pt>
                <c:pt idx="1">
                  <c:v>0.7</c:v>
                </c:pt>
                <c:pt idx="2">
                  <c:v>0.7107</c:v>
                </c:pt>
                <c:pt idx="3">
                  <c:v>0.87770000000000004</c:v>
                </c:pt>
              </c:numCache>
            </c:numRef>
          </c:val>
        </c:ser>
        <c:ser>
          <c:idx val="1"/>
          <c:order val="1"/>
          <c:tx>
            <c:strRef>
              <c:f>Sheet1!$B$1732</c:f>
              <c:strCache>
                <c:ptCount val="1"/>
                <c:pt idx="0">
                  <c:v>Within the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Sheet1!$C$1732:$F$1732</c:f>
              <c:numCache>
                <c:formatCode>General</c:formatCode>
                <c:ptCount val="4"/>
                <c:pt idx="0">
                  <c:v>0.18179999999999999</c:v>
                </c:pt>
                <c:pt idx="1">
                  <c:v>0.21690000000000001</c:v>
                </c:pt>
                <c:pt idx="2">
                  <c:v>0.19209999999999999</c:v>
                </c:pt>
                <c:pt idx="3">
                  <c:v>7.9100000000000004E-2</c:v>
                </c:pt>
              </c:numCache>
            </c:numRef>
          </c:val>
        </c:ser>
        <c:ser>
          <c:idx val="2"/>
          <c:order val="2"/>
          <c:tx>
            <c:strRef>
              <c:f>Sheet1!$B$1733</c:f>
              <c:strCache>
                <c:ptCount val="1"/>
                <c:pt idx="0">
                  <c:v>Within the past 2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Sheet1!$C$1733:$F$1733</c:f>
              <c:numCache>
                <c:formatCode>General</c:formatCode>
                <c:ptCount val="4"/>
                <c:pt idx="0">
                  <c:v>9.0899999999999995E-2</c:v>
                </c:pt>
                <c:pt idx="1">
                  <c:v>4.1599999999999998E-2</c:v>
                </c:pt>
                <c:pt idx="2">
                  <c:v>6.1800000000000001E-2</c:v>
                </c:pt>
                <c:pt idx="3">
                  <c:v>7.1999999999999998E-3</c:v>
                </c:pt>
              </c:numCache>
            </c:numRef>
          </c:val>
        </c:ser>
        <c:ser>
          <c:idx val="3"/>
          <c:order val="3"/>
          <c:tx>
            <c:strRef>
              <c:f>Sheet1!$B$1734</c:f>
              <c:strCache>
                <c:ptCount val="1"/>
                <c:pt idx="0">
                  <c:v>Within the past 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Sheet1!$C$1734:$F$1734</c:f>
              <c:numCache>
                <c:formatCode>General</c:formatCode>
                <c:ptCount val="4"/>
                <c:pt idx="0">
                  <c:v>0.2273</c:v>
                </c:pt>
                <c:pt idx="1">
                  <c:v>4.1599999999999998E-2</c:v>
                </c:pt>
                <c:pt idx="2">
                  <c:v>2.3599999999999999E-2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Sheet1!$B$1735</c:f>
              <c:strCache>
                <c:ptCount val="1"/>
                <c:pt idx="0">
                  <c:v>More than 5 years 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Sheet1!$C$1735:$F$1735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2.1600000000000001E-2</c:v>
                </c:pt>
              </c:numCache>
            </c:numRef>
          </c:val>
        </c:ser>
        <c:ser>
          <c:idx val="5"/>
          <c:order val="5"/>
          <c:tx>
            <c:strRef>
              <c:f>Sheet1!$B$1736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Sheet1!$C$1730:$F$1730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Sheet1!$C$1736:$F$1736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1.18E-2</c:v>
                </c:pt>
                <c:pt idx="3">
                  <c:v>1.44E-2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658544"/>
        <c:axId val="238658936"/>
      </c:barChart>
      <c:catAx>
        <c:axId val="2386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58936"/>
        <c:crosses val="autoZero"/>
        <c:auto val="1"/>
        <c:lblAlgn val="ctr"/>
        <c:lblOffset val="100"/>
        <c:noMultiLvlLbl val="0"/>
      </c:catAx>
      <c:valAx>
        <c:axId val="23865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5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cap="none" baseline="0">
                <a:solidFill>
                  <a:schemeClr val="tx1"/>
                </a:solidFill>
              </a:rPr>
              <a:t>Do you have someone you think of as your primary provider?</a:t>
            </a:r>
          </a:p>
        </c:rich>
      </c:tx>
      <c:layout>
        <c:manualLayout>
          <c:xMode val="edge"/>
          <c:yMode val="edge"/>
          <c:x val="0.13190270238782101"/>
          <c:y val="2.9629633950077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632108486439202E-2"/>
          <c:y val="0.22143301097930701"/>
          <c:w val="0.86651356080489905"/>
          <c:h val="0.6548914497123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Sheet1!$C$1749:$C$1750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Sheet1!$E$1749:$E$1750</c:f>
              <c:numCache>
                <c:formatCode>General</c:formatCode>
                <c:ptCount val="2"/>
                <c:pt idx="0">
                  <c:v>0.30220000000000002</c:v>
                </c:pt>
                <c:pt idx="1">
                  <c:v>0.69359999999999999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Number of People in the</a:t>
            </a:r>
            <a:r>
              <a:rPr lang="en-US" sz="1800" b="1" baseline="0">
                <a:solidFill>
                  <a:schemeClr val="tx1"/>
                </a:solidFill>
              </a:rPr>
              <a:t> Household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Sheet1!$C$47:$C$51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Sheet1!$E$47:$E$51</c:f>
              <c:numCache>
                <c:formatCode>General</c:formatCode>
                <c:ptCount val="5"/>
                <c:pt idx="0">
                  <c:v>0.18279999999999999</c:v>
                </c:pt>
                <c:pt idx="1">
                  <c:v>0.47270000000000001</c:v>
                </c:pt>
                <c:pt idx="2">
                  <c:v>0.18060000000000001</c:v>
                </c:pt>
                <c:pt idx="3">
                  <c:v>9.7699999999999995E-2</c:v>
                </c:pt>
                <c:pt idx="4" formatCode="0.00E+00">
                  <c:v>6.5680000000000002E-2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236508992"/>
        <c:axId val="236509376"/>
      </c:barChart>
      <c:catAx>
        <c:axId val="2365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09376"/>
        <c:crosses val="autoZero"/>
        <c:auto val="1"/>
        <c:lblAlgn val="ctr"/>
        <c:lblOffset val="100"/>
        <c:noMultiLvlLbl val="0"/>
      </c:catAx>
      <c:valAx>
        <c:axId val="2365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smtClean="0"/>
                  <a:t>Percentage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0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Men: What types of health-related serivces have you received during the last year?</a:t>
            </a:r>
            <a:endParaRPr lang="en-US" b="1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Sheet1!$B$1758:$B$1770</c:f>
              <c:strCache>
                <c:ptCount val="13"/>
                <c:pt idx="0">
                  <c:v>Drug or Alcohol</c:v>
                </c:pt>
                <c:pt idx="1">
                  <c:v>Prenatal or Well-baby</c:v>
                </c:pt>
                <c:pt idx="2">
                  <c:v>Tobacco/Smoking</c:v>
                </c:pt>
                <c:pt idx="3">
                  <c:v>Food Stamps</c:v>
                </c:pt>
                <c:pt idx="4">
                  <c:v>WIC</c:v>
                </c:pt>
                <c:pt idx="5">
                  <c:v>Birth Control</c:v>
                </c:pt>
                <c:pt idx="6">
                  <c:v>Mental Care</c:v>
                </c:pt>
                <c:pt idx="7">
                  <c:v>Chronic Disease</c:v>
                </c:pt>
                <c:pt idx="8">
                  <c:v>Acute Care</c:v>
                </c:pt>
                <c:pt idx="9">
                  <c:v>Immunizations</c:v>
                </c:pt>
                <c:pt idx="10">
                  <c:v>Routine Physical Exam</c:v>
                </c:pt>
                <c:pt idx="11">
                  <c:v>Prescriptions</c:v>
                </c:pt>
                <c:pt idx="12">
                  <c:v>Dental Care</c:v>
                </c:pt>
              </c:strCache>
            </c:strRef>
          </c:cat>
          <c:val>
            <c:numRef>
              <c:f>Sheet1!$C$1758:$C$1770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1.2999999999999999E-2</c:v>
                </c:pt>
                <c:pt idx="3">
                  <c:v>1.5699999999999999E-2</c:v>
                </c:pt>
                <c:pt idx="4">
                  <c:v>2.3099999999999999E-2</c:v>
                </c:pt>
                <c:pt idx="5">
                  <c:v>4.6199999999999998E-2</c:v>
                </c:pt>
                <c:pt idx="6">
                  <c:v>5.4600000000000003E-2</c:v>
                </c:pt>
                <c:pt idx="7">
                  <c:v>0.1188</c:v>
                </c:pt>
                <c:pt idx="8">
                  <c:v>0.23080000000000001</c:v>
                </c:pt>
                <c:pt idx="9">
                  <c:v>0.48149999999999998</c:v>
                </c:pt>
                <c:pt idx="10">
                  <c:v>0.49540000000000001</c:v>
                </c:pt>
                <c:pt idx="11">
                  <c:v>0.66790000000000005</c:v>
                </c:pt>
                <c:pt idx="12">
                  <c:v>0.71879999999999999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660112"/>
        <c:axId val="238660504"/>
      </c:barChart>
      <c:catAx>
        <c:axId val="23866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60504"/>
        <c:crosses val="autoZero"/>
        <c:auto val="1"/>
        <c:lblAlgn val="ctr"/>
        <c:lblOffset val="100"/>
        <c:noMultiLvlLbl val="0"/>
      </c:catAx>
      <c:valAx>
        <c:axId val="238660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6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Women: What types of health-related serivces have you received during the last year?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Sheet1!$B$1777:$B$1789</c:f>
              <c:strCache>
                <c:ptCount val="13"/>
                <c:pt idx="0">
                  <c:v>Drug or Alcohol</c:v>
                </c:pt>
                <c:pt idx="1">
                  <c:v>Tobacco/Smoking</c:v>
                </c:pt>
                <c:pt idx="2">
                  <c:v>WIC</c:v>
                </c:pt>
                <c:pt idx="3">
                  <c:v>Food Stamps</c:v>
                </c:pt>
                <c:pt idx="4">
                  <c:v>Prenatal or Well-baby</c:v>
                </c:pt>
                <c:pt idx="5">
                  <c:v>Chronic Disease</c:v>
                </c:pt>
                <c:pt idx="6">
                  <c:v>Mental Care</c:v>
                </c:pt>
                <c:pt idx="7">
                  <c:v>Birth Control</c:v>
                </c:pt>
                <c:pt idx="8">
                  <c:v>Acute Care</c:v>
                </c:pt>
                <c:pt idx="9">
                  <c:v>Immunizations</c:v>
                </c:pt>
                <c:pt idx="10">
                  <c:v>Routine Physical Exam</c:v>
                </c:pt>
                <c:pt idx="11">
                  <c:v>Dental Care</c:v>
                </c:pt>
                <c:pt idx="12">
                  <c:v>Prescriptions</c:v>
                </c:pt>
              </c:strCache>
            </c:strRef>
          </c:cat>
          <c:val>
            <c:numRef>
              <c:f>Sheet1!$C$1777:$C$1789</c:f>
              <c:numCache>
                <c:formatCode>General</c:formatCode>
                <c:ptCount val="13"/>
                <c:pt idx="0">
                  <c:v>1.6299999999999999E-2</c:v>
                </c:pt>
                <c:pt idx="1">
                  <c:v>2.0799999999999999E-2</c:v>
                </c:pt>
                <c:pt idx="2">
                  <c:v>4.4200000000000003E-2</c:v>
                </c:pt>
                <c:pt idx="3">
                  <c:v>7.4499999999999997E-2</c:v>
                </c:pt>
                <c:pt idx="4">
                  <c:v>8.3699999999999997E-2</c:v>
                </c:pt>
                <c:pt idx="5">
                  <c:v>0.1188</c:v>
                </c:pt>
                <c:pt idx="6">
                  <c:v>0.1694</c:v>
                </c:pt>
                <c:pt idx="7">
                  <c:v>0.34060000000000001</c:v>
                </c:pt>
                <c:pt idx="8">
                  <c:v>0.41270000000000001</c:v>
                </c:pt>
                <c:pt idx="9">
                  <c:v>0.56479999999999997</c:v>
                </c:pt>
                <c:pt idx="10">
                  <c:v>0.63390000000000002</c:v>
                </c:pt>
                <c:pt idx="11">
                  <c:v>0.69120000000000004</c:v>
                </c:pt>
                <c:pt idx="12">
                  <c:v>0.77159999999999995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081384"/>
        <c:axId val="239081776"/>
      </c:barChart>
      <c:catAx>
        <c:axId val="23908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1776"/>
        <c:crosses val="autoZero"/>
        <c:auto val="1"/>
        <c:lblAlgn val="ctr"/>
        <c:lblOffset val="100"/>
        <c:noMultiLvlLbl val="0"/>
      </c:catAx>
      <c:valAx>
        <c:axId val="23908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Use of Community Health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Sheet1!$B$1799</c:f>
              <c:strCache>
                <c:ptCount val="1"/>
                <c:pt idx="0">
                  <c:v>I did not feel the need for this type of 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Sheet1!$C$1798:$Q$1798</c:f>
              <c:strCache>
                <c:ptCount val="15"/>
                <c:pt idx="0">
                  <c:v>Food Pantry</c:v>
                </c:pt>
                <c:pt idx="1">
                  <c:v>Homeless shelter</c:v>
                </c:pt>
                <c:pt idx="2">
                  <c:v>Free or emergency child care</c:v>
                </c:pt>
                <c:pt idx="3">
                  <c:v>Domestic abuse services</c:v>
                </c:pt>
                <c:pt idx="4">
                  <c:v>Employment services</c:v>
                </c:pt>
                <c:pt idx="5">
                  <c:v>Prenatal programs and breastfeeding support</c:v>
                </c:pt>
                <c:pt idx="6">
                  <c:v>Mental/behavioral health programs</c:v>
                </c:pt>
                <c:pt idx="7">
                  <c:v>Rural transit and/or city bus</c:v>
                </c:pt>
                <c:pt idx="8">
                  <c:v>Walk-in clinic</c:v>
                </c:pt>
                <c:pt idx="9">
                  <c:v>Township trustee assistance</c:v>
                </c:pt>
                <c:pt idx="10">
                  <c:v>Financial help, utilities, etc</c:v>
                </c:pt>
                <c:pt idx="11">
                  <c:v>Legal help</c:v>
                </c:pt>
                <c:pt idx="12">
                  <c:v>STI/STD testing, treatment, prevention</c:v>
                </c:pt>
                <c:pt idx="13">
                  <c:v>Help finding health insurance  </c:v>
                </c:pt>
                <c:pt idx="14">
                  <c:v>Substance abuse services</c:v>
                </c:pt>
              </c:strCache>
            </c:strRef>
          </c:cat>
          <c:val>
            <c:numRef>
              <c:f>Sheet1!$C$1799:$Q$1799</c:f>
              <c:numCache>
                <c:formatCode>General</c:formatCode>
                <c:ptCount val="15"/>
                <c:pt idx="0">
                  <c:v>0.91800000000000004</c:v>
                </c:pt>
                <c:pt idx="1">
                  <c:v>0.98599999999999999</c:v>
                </c:pt>
                <c:pt idx="2">
                  <c:v>0.96109999999999995</c:v>
                </c:pt>
                <c:pt idx="3">
                  <c:v>0.97</c:v>
                </c:pt>
                <c:pt idx="4">
                  <c:v>0.85780000000000001</c:v>
                </c:pt>
                <c:pt idx="5">
                  <c:v>0.9365</c:v>
                </c:pt>
                <c:pt idx="6">
                  <c:v>0.82530000000000003</c:v>
                </c:pt>
                <c:pt idx="7">
                  <c:v>0.78749999999999998</c:v>
                </c:pt>
                <c:pt idx="8">
                  <c:v>0.61060000000000003</c:v>
                </c:pt>
                <c:pt idx="9">
                  <c:v>0.93730000000000002</c:v>
                </c:pt>
                <c:pt idx="10">
                  <c:v>0.83450000000000002</c:v>
                </c:pt>
                <c:pt idx="11">
                  <c:v>0.88019999999999998</c:v>
                </c:pt>
                <c:pt idx="12">
                  <c:v>0.91049999999999998</c:v>
                </c:pt>
                <c:pt idx="13">
                  <c:v>0.84770000000000001</c:v>
                </c:pt>
                <c:pt idx="14">
                  <c:v>0.96360000000000001</c:v>
                </c:pt>
              </c:numCache>
            </c:numRef>
          </c:val>
        </c:ser>
        <c:ser>
          <c:idx val="1"/>
          <c:order val="1"/>
          <c:tx>
            <c:strRef>
              <c:f>Sheet1!$B$1800</c:f>
              <c:strCache>
                <c:ptCount val="1"/>
                <c:pt idx="0">
                  <c:v>I felt I needed help but didn’t seek 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Sheet1!$C$1798:$Q$1798</c:f>
              <c:strCache>
                <c:ptCount val="15"/>
                <c:pt idx="0">
                  <c:v>Food Pantry</c:v>
                </c:pt>
                <c:pt idx="1">
                  <c:v>Homeless shelter</c:v>
                </c:pt>
                <c:pt idx="2">
                  <c:v>Free or emergency child care</c:v>
                </c:pt>
                <c:pt idx="3">
                  <c:v>Domestic abuse services</c:v>
                </c:pt>
                <c:pt idx="4">
                  <c:v>Employment services</c:v>
                </c:pt>
                <c:pt idx="5">
                  <c:v>Prenatal programs and breastfeeding support</c:v>
                </c:pt>
                <c:pt idx="6">
                  <c:v>Mental/behavioral health programs</c:v>
                </c:pt>
                <c:pt idx="7">
                  <c:v>Rural transit and/or city bus</c:v>
                </c:pt>
                <c:pt idx="8">
                  <c:v>Walk-in clinic</c:v>
                </c:pt>
                <c:pt idx="9">
                  <c:v>Township trustee assistance</c:v>
                </c:pt>
                <c:pt idx="10">
                  <c:v>Financial help, utilities, etc</c:v>
                </c:pt>
                <c:pt idx="11">
                  <c:v>Legal help</c:v>
                </c:pt>
                <c:pt idx="12">
                  <c:v>STI/STD testing, treatment, prevention</c:v>
                </c:pt>
                <c:pt idx="13">
                  <c:v>Help finding health insurance  </c:v>
                </c:pt>
                <c:pt idx="14">
                  <c:v>Substance abuse services</c:v>
                </c:pt>
              </c:strCache>
            </c:strRef>
          </c:cat>
          <c:val>
            <c:numRef>
              <c:f>Sheet1!$C$1800:$Q$1800</c:f>
              <c:numCache>
                <c:formatCode>General</c:formatCode>
                <c:ptCount val="15"/>
                <c:pt idx="0">
                  <c:v>3.0700000000000002E-2</c:v>
                </c:pt>
                <c:pt idx="1">
                  <c:v>5.4000000000000003E-3</c:v>
                </c:pt>
                <c:pt idx="2">
                  <c:v>1.8700000000000001E-2</c:v>
                </c:pt>
                <c:pt idx="3">
                  <c:v>2.1299999999999999E-2</c:v>
                </c:pt>
                <c:pt idx="4">
                  <c:v>7.6100000000000001E-2</c:v>
                </c:pt>
                <c:pt idx="5">
                  <c:v>1.4200000000000001E-2</c:v>
                </c:pt>
                <c:pt idx="6">
                  <c:v>5.9299999999999999E-2</c:v>
                </c:pt>
                <c:pt idx="7">
                  <c:v>3.7999999999999999E-2</c:v>
                </c:pt>
                <c:pt idx="8">
                  <c:v>2.86E-2</c:v>
                </c:pt>
                <c:pt idx="9">
                  <c:v>5.0000000000000001E-3</c:v>
                </c:pt>
                <c:pt idx="10">
                  <c:v>6.9599999999999995E-2</c:v>
                </c:pt>
                <c:pt idx="11">
                  <c:v>4.3099999999999999E-2</c:v>
                </c:pt>
                <c:pt idx="12">
                  <c:v>3.0300000000000001E-2</c:v>
                </c:pt>
                <c:pt idx="13">
                  <c:v>4.3400000000000001E-2</c:v>
                </c:pt>
                <c:pt idx="14">
                  <c:v>1.9300000000000001E-2</c:v>
                </c:pt>
              </c:numCache>
            </c:numRef>
          </c:val>
        </c:ser>
        <c:ser>
          <c:idx val="2"/>
          <c:order val="2"/>
          <c:tx>
            <c:strRef>
              <c:f>Sheet1!$B$1801</c:f>
              <c:strCache>
                <c:ptCount val="1"/>
                <c:pt idx="0">
                  <c:v>I tried to find help but didn’t know where to start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Sheet1!$C$1798:$Q$1798</c:f>
              <c:strCache>
                <c:ptCount val="15"/>
                <c:pt idx="0">
                  <c:v>Food Pantry</c:v>
                </c:pt>
                <c:pt idx="1">
                  <c:v>Homeless shelter</c:v>
                </c:pt>
                <c:pt idx="2">
                  <c:v>Free or emergency child care</c:v>
                </c:pt>
                <c:pt idx="3">
                  <c:v>Domestic abuse services</c:v>
                </c:pt>
                <c:pt idx="4">
                  <c:v>Employment services</c:v>
                </c:pt>
                <c:pt idx="5">
                  <c:v>Prenatal programs and breastfeeding support</c:v>
                </c:pt>
                <c:pt idx="6">
                  <c:v>Mental/behavioral health programs</c:v>
                </c:pt>
                <c:pt idx="7">
                  <c:v>Rural transit and/or city bus</c:v>
                </c:pt>
                <c:pt idx="8">
                  <c:v>Walk-in clinic</c:v>
                </c:pt>
                <c:pt idx="9">
                  <c:v>Township trustee assistance</c:v>
                </c:pt>
                <c:pt idx="10">
                  <c:v>Financial help, utilities, etc</c:v>
                </c:pt>
                <c:pt idx="11">
                  <c:v>Legal help</c:v>
                </c:pt>
                <c:pt idx="12">
                  <c:v>STI/STD testing, treatment, prevention</c:v>
                </c:pt>
                <c:pt idx="13">
                  <c:v>Help finding health insurance  </c:v>
                </c:pt>
                <c:pt idx="14">
                  <c:v>Substance abuse services</c:v>
                </c:pt>
              </c:strCache>
            </c:strRef>
          </c:cat>
          <c:val>
            <c:numRef>
              <c:f>Sheet1!$C$1801:$Q$1801</c:f>
              <c:numCache>
                <c:formatCode>General</c:formatCode>
                <c:ptCount val="15"/>
                <c:pt idx="0">
                  <c:v>1.06E-2</c:v>
                </c:pt>
                <c:pt idx="1">
                  <c:v>8.6E-3</c:v>
                </c:pt>
                <c:pt idx="2">
                  <c:v>1.2800000000000001E-2</c:v>
                </c:pt>
                <c:pt idx="3">
                  <c:v>8.6999999999999994E-3</c:v>
                </c:pt>
                <c:pt idx="4">
                  <c:v>4.0399999999999998E-2</c:v>
                </c:pt>
                <c:pt idx="5">
                  <c:v>8.6999999999999994E-3</c:v>
                </c:pt>
                <c:pt idx="6">
                  <c:v>3.6600000000000001E-2</c:v>
                </c:pt>
                <c:pt idx="7">
                  <c:v>1.6299999999999999E-2</c:v>
                </c:pt>
                <c:pt idx="8">
                  <c:v>3.1099999999999999E-2</c:v>
                </c:pt>
                <c:pt idx="9">
                  <c:v>2.7E-2</c:v>
                </c:pt>
                <c:pt idx="10">
                  <c:v>6.3E-2</c:v>
                </c:pt>
                <c:pt idx="11">
                  <c:v>2.8500000000000001E-2</c:v>
                </c:pt>
                <c:pt idx="12">
                  <c:v>2.1700000000000001E-2</c:v>
                </c:pt>
                <c:pt idx="13">
                  <c:v>4.7699999999999999E-2</c:v>
                </c:pt>
                <c:pt idx="14">
                  <c:v>8.8000000000000005E-3</c:v>
                </c:pt>
              </c:numCache>
            </c:numRef>
          </c:val>
        </c:ser>
        <c:ser>
          <c:idx val="3"/>
          <c:order val="3"/>
          <c:tx>
            <c:strRef>
              <c:f>Sheet1!$B$1802</c:f>
              <c:strCache>
                <c:ptCount val="1"/>
                <c:pt idx="0">
                  <c:v>I sought and received this type of service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Sheet1!$C$1798:$Q$1798</c:f>
              <c:strCache>
                <c:ptCount val="15"/>
                <c:pt idx="0">
                  <c:v>Food Pantry</c:v>
                </c:pt>
                <c:pt idx="1">
                  <c:v>Homeless shelter</c:v>
                </c:pt>
                <c:pt idx="2">
                  <c:v>Free or emergency child care</c:v>
                </c:pt>
                <c:pt idx="3">
                  <c:v>Domestic abuse services</c:v>
                </c:pt>
                <c:pt idx="4">
                  <c:v>Employment services</c:v>
                </c:pt>
                <c:pt idx="5">
                  <c:v>Prenatal programs and breastfeeding support</c:v>
                </c:pt>
                <c:pt idx="6">
                  <c:v>Mental/behavioral health programs</c:v>
                </c:pt>
                <c:pt idx="7">
                  <c:v>Rural transit and/or city bus</c:v>
                </c:pt>
                <c:pt idx="8">
                  <c:v>Walk-in clinic</c:v>
                </c:pt>
                <c:pt idx="9">
                  <c:v>Township trustee assistance</c:v>
                </c:pt>
                <c:pt idx="10">
                  <c:v>Financial help, utilities, etc</c:v>
                </c:pt>
                <c:pt idx="11">
                  <c:v>Legal help</c:v>
                </c:pt>
                <c:pt idx="12">
                  <c:v>STI/STD testing, treatment, prevention</c:v>
                </c:pt>
                <c:pt idx="13">
                  <c:v>Help finding health insurance  </c:v>
                </c:pt>
                <c:pt idx="14">
                  <c:v>Substance abuse services</c:v>
                </c:pt>
              </c:strCache>
            </c:strRef>
          </c:cat>
          <c:val>
            <c:numRef>
              <c:f>Sheet1!$C$1802:$Q$1802</c:f>
              <c:numCache>
                <c:formatCode>General</c:formatCode>
                <c:ptCount val="15"/>
                <c:pt idx="0">
                  <c:v>4.07E-2</c:v>
                </c:pt>
                <c:pt idx="1">
                  <c:v>0</c:v>
                </c:pt>
                <c:pt idx="2">
                  <c:v>7.4000000000000003E-3</c:v>
                </c:pt>
                <c:pt idx="3">
                  <c:v>0</c:v>
                </c:pt>
                <c:pt idx="4">
                  <c:v>2.5700000000000001E-2</c:v>
                </c:pt>
                <c:pt idx="5">
                  <c:v>4.0599999999999997E-2</c:v>
                </c:pt>
                <c:pt idx="6">
                  <c:v>7.8899999999999998E-2</c:v>
                </c:pt>
                <c:pt idx="7">
                  <c:v>0.15820000000000001</c:v>
                </c:pt>
                <c:pt idx="8">
                  <c:v>0.32969999999999999</c:v>
                </c:pt>
                <c:pt idx="9">
                  <c:v>1.5100000000000001E-2</c:v>
                </c:pt>
                <c:pt idx="10">
                  <c:v>3.2899999999999999E-2</c:v>
                </c:pt>
                <c:pt idx="11">
                  <c:v>4.82E-2</c:v>
                </c:pt>
                <c:pt idx="12">
                  <c:v>3.7499999999999999E-2</c:v>
                </c:pt>
                <c:pt idx="13">
                  <c:v>6.1199999999999997E-2</c:v>
                </c:pt>
                <c:pt idx="14">
                  <c:v>8.3000000000000001E-3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082560"/>
        <c:axId val="239082952"/>
      </c:barChart>
      <c:catAx>
        <c:axId val="2390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2952"/>
        <c:crosses val="autoZero"/>
        <c:auto val="1"/>
        <c:lblAlgn val="ctr"/>
        <c:lblOffset val="100"/>
        <c:noMultiLvlLbl val="0"/>
      </c:catAx>
      <c:valAx>
        <c:axId val="23908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Men by Age: During the last year, was there a time when you needed a prescription but could not afford it?</a:t>
            </a:r>
            <a:endParaRPr lang="en-US" b="1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Sheet1!$B$1809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Sheet1!$C$1808:$F$1808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Sheet1!$C$1809:$F$1809</c:f>
              <c:numCache>
                <c:formatCode>General</c:formatCode>
                <c:ptCount val="4"/>
                <c:pt idx="0">
                  <c:v>0.8054</c:v>
                </c:pt>
                <c:pt idx="1">
                  <c:v>0.87639999999999996</c:v>
                </c:pt>
                <c:pt idx="2">
                  <c:v>0.92530000000000001</c:v>
                </c:pt>
                <c:pt idx="3">
                  <c:v>0.9143</c:v>
                </c:pt>
              </c:numCache>
            </c:numRef>
          </c:val>
        </c:ser>
        <c:ser>
          <c:idx val="1"/>
          <c:order val="1"/>
          <c:tx>
            <c:strRef>
              <c:f>Sheet1!$B$1810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Sheet1!$C$1808:$F$1808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Sheet1!$C$1810:$F$1810</c:f>
              <c:numCache>
                <c:formatCode>General</c:formatCode>
                <c:ptCount val="4"/>
                <c:pt idx="0">
                  <c:v>0.1946</c:v>
                </c:pt>
                <c:pt idx="1">
                  <c:v>0.1236</c:v>
                </c:pt>
                <c:pt idx="2">
                  <c:v>7.4700000000000003E-2</c:v>
                </c:pt>
                <c:pt idx="3">
                  <c:v>8.5699999999999998E-2</c:v>
                </c:pt>
              </c:numCache>
            </c:numRef>
          </c:val>
        </c:ser>
        <c:ser>
          <c:idx val="2"/>
          <c:order val="2"/>
          <c:tx>
            <c:strRef>
              <c:f>Sheet1!$B$1811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Sheet1!$C$1808:$F$1808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Sheet1!$C$1811:$F$1811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083736"/>
        <c:axId val="239084128"/>
      </c:barChart>
      <c:catAx>
        <c:axId val="23908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4128"/>
        <c:crosses val="autoZero"/>
        <c:auto val="1"/>
        <c:lblAlgn val="ctr"/>
        <c:lblOffset val="100"/>
        <c:noMultiLvlLbl val="0"/>
      </c:catAx>
      <c:valAx>
        <c:axId val="23908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Women by Age: During the last year, was there a time when you needed a prescription but could not afford it?</a:t>
            </a:r>
            <a:endParaRPr lang="en-US" b="1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Sheet1!$B$1817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Sheet1!$C$1816:$F$1816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Sheet1!$C$1817:$F$1817</c:f>
              <c:numCache>
                <c:formatCode>General</c:formatCode>
                <c:ptCount val="4"/>
                <c:pt idx="0">
                  <c:v>0.78259999999999996</c:v>
                </c:pt>
                <c:pt idx="1">
                  <c:v>0.92400000000000004</c:v>
                </c:pt>
                <c:pt idx="2">
                  <c:v>0.90069999999999995</c:v>
                </c:pt>
                <c:pt idx="3">
                  <c:v>0.9173</c:v>
                </c:pt>
              </c:numCache>
            </c:numRef>
          </c:val>
        </c:ser>
        <c:ser>
          <c:idx val="1"/>
          <c:order val="1"/>
          <c:tx>
            <c:strRef>
              <c:f>Sheet1!$B$1818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Sheet1!$C$1816:$F$1816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Sheet1!$C$1818:$F$1818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5.3499999999999999E-2</c:v>
                </c:pt>
                <c:pt idx="2">
                  <c:v>9.9299999999999999E-2</c:v>
                </c:pt>
                <c:pt idx="3">
                  <c:v>2.8240000000000001E-2</c:v>
                </c:pt>
              </c:numCache>
            </c:numRef>
          </c:val>
        </c:ser>
        <c:ser>
          <c:idx val="2"/>
          <c:order val="2"/>
          <c:tx>
            <c:strRef>
              <c:f>Sheet1!$B$1819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Sheet1!$C$1816:$F$1816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40-64</c:v>
                </c:pt>
                <c:pt idx="3">
                  <c:v>65+</c:v>
                </c:pt>
              </c:strCache>
            </c:strRef>
          </c:cat>
          <c:val>
            <c:numRef>
              <c:f>Sheet1!$C$1819:$F$1819</c:f>
              <c:numCache>
                <c:formatCode>General</c:formatCode>
                <c:ptCount val="4"/>
                <c:pt idx="0">
                  <c:v>0.13039999999999999</c:v>
                </c:pt>
                <c:pt idx="1">
                  <c:v>2.2499999999999999E-2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084912"/>
        <c:axId val="266309736"/>
      </c:barChart>
      <c:catAx>
        <c:axId val="23908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09736"/>
        <c:crosses val="autoZero"/>
        <c:auto val="1"/>
        <c:lblAlgn val="ctr"/>
        <c:lblOffset val="100"/>
        <c:noMultiLvlLbl val="0"/>
      </c:catAx>
      <c:valAx>
        <c:axId val="26630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08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Experiences in Healthcare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Sheet1!$A$1970</c:f>
              <c:strCache>
                <c:ptCount val="1"/>
                <c:pt idx="0">
                  <c:v>Seldom/Never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Sheet1!$B$1964:$G$1964</c:f>
              <c:strCache>
                <c:ptCount val="6"/>
                <c:pt idx="0">
                  <c:v>I have been able to talk with a healthcare provider in the language with which I am most comfortable</c:v>
                </c:pt>
                <c:pt idx="1">
                  <c:v>I have felt discriminated against by a healthcare provider because of my race, ethnicity, or culture</c:v>
                </c:pt>
                <c:pt idx="2">
                  <c:v>I have had negative experiences in health care that caused me to lose trust in medical providers</c:v>
                </c:pt>
                <c:pt idx="3">
                  <c:v>Healthcare providers have communicated with me in a respectful and clear manner</c:v>
                </c:pt>
                <c:pt idx="4">
                  <c:v>I have felt discriminated against by a healthcare provider because of my medical condition or lifestyle</c:v>
                </c:pt>
                <c:pt idx="5">
                  <c:v>I have felt discriminated against by a healthcare provider because of my age</c:v>
                </c:pt>
              </c:strCache>
            </c:strRef>
          </c:cat>
          <c:val>
            <c:numRef>
              <c:f>Sheet1!$B$1970:$G$1970</c:f>
              <c:numCache>
                <c:formatCode>General</c:formatCode>
                <c:ptCount val="6"/>
                <c:pt idx="0">
                  <c:v>8.7099999999999997E-2</c:v>
                </c:pt>
                <c:pt idx="1">
                  <c:v>0.93740000000000001</c:v>
                </c:pt>
                <c:pt idx="2">
                  <c:v>0.74760000000000004</c:v>
                </c:pt>
                <c:pt idx="3">
                  <c:v>6.0999999999999999E-2</c:v>
                </c:pt>
                <c:pt idx="4">
                  <c:v>0.90490000000000004</c:v>
                </c:pt>
                <c:pt idx="5">
                  <c:v>0.92500000000000004</c:v>
                </c:pt>
              </c:numCache>
            </c:numRef>
          </c:val>
        </c:ser>
        <c:ser>
          <c:idx val="1"/>
          <c:order val="1"/>
          <c:tx>
            <c:strRef>
              <c:f>Sheet1!$A$1971</c:f>
              <c:strCache>
                <c:ptCount val="1"/>
                <c:pt idx="0">
                  <c:v>Often/Sometimes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Sheet1!$B$1964:$G$1964</c:f>
              <c:strCache>
                <c:ptCount val="6"/>
                <c:pt idx="0">
                  <c:v>I have been able to talk with a healthcare provider in the language with which I am most comfortable</c:v>
                </c:pt>
                <c:pt idx="1">
                  <c:v>I have felt discriminated against by a healthcare provider because of my race, ethnicity, or culture</c:v>
                </c:pt>
                <c:pt idx="2">
                  <c:v>I have had negative experiences in health care that caused me to lose trust in medical providers</c:v>
                </c:pt>
                <c:pt idx="3">
                  <c:v>Healthcare providers have communicated with me in a respectful and clear manner</c:v>
                </c:pt>
                <c:pt idx="4">
                  <c:v>I have felt discriminated against by a healthcare provider because of my medical condition or lifestyle</c:v>
                </c:pt>
                <c:pt idx="5">
                  <c:v>I have felt discriminated against by a healthcare provider because of my age</c:v>
                </c:pt>
              </c:strCache>
            </c:strRef>
          </c:cat>
          <c:val>
            <c:numRef>
              <c:f>Sheet1!$B$1971:$G$1971</c:f>
              <c:numCache>
                <c:formatCode>General</c:formatCode>
                <c:ptCount val="6"/>
                <c:pt idx="0">
                  <c:v>0.91279999999999994</c:v>
                </c:pt>
                <c:pt idx="1">
                  <c:v>6.25E-2</c:v>
                </c:pt>
                <c:pt idx="2">
                  <c:v>0.25230000000000002</c:v>
                </c:pt>
                <c:pt idx="3">
                  <c:v>0.93899999999999995</c:v>
                </c:pt>
                <c:pt idx="4">
                  <c:v>9.5100000000000004E-2</c:v>
                </c:pt>
                <c:pt idx="5">
                  <c:v>7.4899999999999994E-2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310520"/>
        <c:axId val="266310912"/>
      </c:barChart>
      <c:catAx>
        <c:axId val="26631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0912"/>
        <c:crosses val="autoZero"/>
        <c:auto val="1"/>
        <c:lblAlgn val="ctr"/>
        <c:lblOffset val="100"/>
        <c:noMultiLvlLbl val="0"/>
      </c:catAx>
      <c:valAx>
        <c:axId val="2663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The Following Things Help </a:t>
            </a:r>
            <a:r>
              <a:rPr lang="en-US" sz="1800" b="1" smtClean="0">
                <a:solidFill>
                  <a:schemeClr val="tx1"/>
                </a:solidFill>
              </a:rPr>
              <a:t>Me </a:t>
            </a:r>
            <a:r>
              <a:rPr lang="en-US" sz="1800" b="1">
                <a:solidFill>
                  <a:schemeClr val="tx1"/>
                </a:solidFill>
              </a:rPr>
              <a:t>Stay</a:t>
            </a:r>
            <a:r>
              <a:rPr lang="en-US" sz="1800" b="1" baseline="0">
                <a:solidFill>
                  <a:schemeClr val="tx1"/>
                </a:solidFill>
              </a:rPr>
              <a:t> Healthy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Sheet1!$B$1980:$B$1990</c:f>
              <c:strCache>
                <c:ptCount val="11"/>
                <c:pt idx="0">
                  <c:v>Availability of family support services</c:v>
                </c:pt>
                <c:pt idx="1">
                  <c:v>Access to public libraries</c:v>
                </c:pt>
                <c:pt idx="2">
                  <c:v>Access to churches or faith-based organizations</c:v>
                </c:pt>
                <c:pt idx="3">
                  <c:v>Access to community rec centers</c:v>
                </c:pt>
                <c:pt idx="4">
                  <c:v>Access to workplace wellness</c:v>
                </c:pt>
                <c:pt idx="5">
                  <c:v>Availability of transportation</c:v>
                </c:pt>
                <c:pt idx="6">
                  <c:v>Access to parks, trails, outdoor areas</c:v>
                </c:pt>
                <c:pt idx="7">
                  <c:v>Ease of scheduling a healthcare appointment</c:v>
                </c:pt>
                <c:pt idx="8">
                  <c:v>Access to health insurance</c:v>
                </c:pt>
                <c:pt idx="9">
                  <c:v>Access to doctors</c:v>
                </c:pt>
                <c:pt idx="10">
                  <c:v>Availability of fresh fruits and vegetables</c:v>
                </c:pt>
              </c:strCache>
            </c:strRef>
          </c:cat>
          <c:val>
            <c:numRef>
              <c:f>Sheet1!$C$1980:$C$1990</c:f>
              <c:numCache>
                <c:formatCode>General</c:formatCode>
                <c:ptCount val="11"/>
                <c:pt idx="0">
                  <c:v>0.27089999999999997</c:v>
                </c:pt>
                <c:pt idx="1">
                  <c:v>0.36030000000000001</c:v>
                </c:pt>
                <c:pt idx="2">
                  <c:v>0.36299999999999999</c:v>
                </c:pt>
                <c:pt idx="3">
                  <c:v>0.48759999999999998</c:v>
                </c:pt>
                <c:pt idx="4">
                  <c:v>0.49590000000000001</c:v>
                </c:pt>
                <c:pt idx="5">
                  <c:v>0.69069999999999998</c:v>
                </c:pt>
                <c:pt idx="6">
                  <c:v>0.74639999999999995</c:v>
                </c:pt>
                <c:pt idx="7">
                  <c:v>0.76429999999999998</c:v>
                </c:pt>
                <c:pt idx="8">
                  <c:v>0.83440000000000003</c:v>
                </c:pt>
                <c:pt idx="9">
                  <c:v>0.85619999999999996</c:v>
                </c:pt>
                <c:pt idx="10">
                  <c:v>0.8861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311696"/>
        <c:axId val="266312088"/>
      </c:barChart>
      <c:catAx>
        <c:axId val="26631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2088"/>
        <c:crosses val="autoZero"/>
        <c:auto val="1"/>
        <c:lblAlgn val="ctr"/>
        <c:lblOffset val="100"/>
        <c:noMultiLvlLbl val="0"/>
      </c:catAx>
      <c:valAx>
        <c:axId val="266312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63630033874892"/>
              <c:y val="0.89907405935754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Past 30 Days: Have you participated in the following behaviors?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Sheet1!$B$2002:$B$2022</c:f>
              <c:strCache>
                <c:ptCount val="21"/>
                <c:pt idx="0">
                  <c:v>Shared needles</c:v>
                </c:pt>
                <c:pt idx="1">
                  <c:v>Smoked e-cigs</c:v>
                </c:pt>
                <c:pt idx="2">
                  <c:v>Went to emergency room</c:v>
                </c:pt>
                <c:pt idx="3">
                  <c:v>Injured from a fall</c:v>
                </c:pt>
                <c:pt idx="4">
                  <c:v>Used prescription not my own</c:v>
                </c:pt>
                <c:pt idx="5">
                  <c:v>Vaccine other than a flu shot</c:v>
                </c:pt>
                <c:pt idx="6">
                  <c:v>Went to urgent care</c:v>
                </c:pt>
                <c:pt idx="7">
                  <c:v>Cancer screening</c:v>
                </c:pt>
                <c:pt idx="8">
                  <c:v>Got a flu shot</c:v>
                </c:pt>
                <c:pt idx="9">
                  <c:v>Smoked or used tobacco</c:v>
                </c:pt>
                <c:pt idx="10">
                  <c:v>Had sex while under the influence</c:v>
                </c:pt>
                <c:pt idx="11">
                  <c:v>Drank 2 or more alcoholic drinks</c:v>
                </c:pt>
                <c:pt idx="12">
                  <c:v>Consumed sugar-sweetened drinks</c:v>
                </c:pt>
                <c:pt idx="13">
                  <c:v>Had unprotected sex</c:v>
                </c:pt>
                <c:pt idx="14">
                  <c:v>Tried to lose weight</c:v>
                </c:pt>
                <c:pt idx="15">
                  <c:v>Got 7 or more hours of sleep</c:v>
                </c:pt>
                <c:pt idx="16">
                  <c:v>Tried to maintain weight</c:v>
                </c:pt>
                <c:pt idx="17">
                  <c:v>Ate fruits and vegetables</c:v>
                </c:pt>
                <c:pt idx="18">
                  <c:v>Physically active</c:v>
                </c:pt>
                <c:pt idx="19">
                  <c:v>Met with friends</c:v>
                </c:pt>
                <c:pt idx="20">
                  <c:v>Ate home-cooked meals</c:v>
                </c:pt>
              </c:strCache>
            </c:strRef>
          </c:cat>
          <c:val>
            <c:numRef>
              <c:f>Sheet1!$C$2002:$C$2022</c:f>
              <c:numCache>
                <c:formatCode>General</c:formatCode>
                <c:ptCount val="21"/>
                <c:pt idx="0">
                  <c:v>0</c:v>
                </c:pt>
                <c:pt idx="1">
                  <c:v>1.78E-2</c:v>
                </c:pt>
                <c:pt idx="2">
                  <c:v>2.24E-2</c:v>
                </c:pt>
                <c:pt idx="3">
                  <c:v>2.35E-2</c:v>
                </c:pt>
                <c:pt idx="4">
                  <c:v>2.6100000000000002E-2</c:v>
                </c:pt>
                <c:pt idx="5">
                  <c:v>4.48E-2</c:v>
                </c:pt>
                <c:pt idx="6">
                  <c:v>4.5400000000000003E-2</c:v>
                </c:pt>
                <c:pt idx="7">
                  <c:v>5.5399999999999998E-2</c:v>
                </c:pt>
                <c:pt idx="8">
                  <c:v>8.7599999999999997E-2</c:v>
                </c:pt>
                <c:pt idx="9">
                  <c:v>9.4700000000000006E-2</c:v>
                </c:pt>
                <c:pt idx="10">
                  <c:v>0.1429</c:v>
                </c:pt>
                <c:pt idx="11">
                  <c:v>0.17780000000000001</c:v>
                </c:pt>
                <c:pt idx="12">
                  <c:v>0.23300000000000001</c:v>
                </c:pt>
                <c:pt idx="13">
                  <c:v>0.28839999999999999</c:v>
                </c:pt>
                <c:pt idx="14">
                  <c:v>0.3523</c:v>
                </c:pt>
                <c:pt idx="15">
                  <c:v>0.5232</c:v>
                </c:pt>
                <c:pt idx="16">
                  <c:v>0.54820000000000002</c:v>
                </c:pt>
                <c:pt idx="17">
                  <c:v>0.56479999999999997</c:v>
                </c:pt>
                <c:pt idx="18">
                  <c:v>0.56910000000000005</c:v>
                </c:pt>
                <c:pt idx="19">
                  <c:v>0.5968</c:v>
                </c:pt>
                <c:pt idx="20">
                  <c:v>0.60289999999999999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312872"/>
        <c:axId val="266313264"/>
      </c:barChart>
      <c:catAx>
        <c:axId val="266312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3264"/>
        <c:crosses val="autoZero"/>
        <c:auto val="1"/>
        <c:lblAlgn val="ctr"/>
        <c:lblOffset val="100"/>
        <c:noMultiLvlLbl val="0"/>
      </c:catAx>
      <c:valAx>
        <c:axId val="26631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1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Past</a:t>
            </a:r>
            <a:r>
              <a:rPr lang="en-US" sz="1800" b="1" baseline="0" dirty="0" smtClean="0">
                <a:solidFill>
                  <a:schemeClr val="tx1"/>
                </a:solidFill>
              </a:rPr>
              <a:t> 6 Months: Have you participated in the following behaviors?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Sheet1!$B$2028:$B$2048</c:f>
              <c:strCache>
                <c:ptCount val="21"/>
                <c:pt idx="0">
                  <c:v>Shared needles</c:v>
                </c:pt>
                <c:pt idx="1">
                  <c:v>Used prescription not my own</c:v>
                </c:pt>
                <c:pt idx="2">
                  <c:v>Smoked e-cigs</c:v>
                </c:pt>
                <c:pt idx="3">
                  <c:v>Smoked or used tobacco</c:v>
                </c:pt>
                <c:pt idx="4">
                  <c:v>Drank 2 or more alcoholic drinks</c:v>
                </c:pt>
                <c:pt idx="5">
                  <c:v>Had unprotected sex</c:v>
                </c:pt>
                <c:pt idx="6">
                  <c:v>Injured from a fall</c:v>
                </c:pt>
                <c:pt idx="7">
                  <c:v>Had sex while under the influence</c:v>
                </c:pt>
                <c:pt idx="8">
                  <c:v>Went to emergency room</c:v>
                </c:pt>
                <c:pt idx="9">
                  <c:v>Vaccine other than a flu shot</c:v>
                </c:pt>
                <c:pt idx="10">
                  <c:v>Cancer screening</c:v>
                </c:pt>
                <c:pt idx="11">
                  <c:v>Went to urgent care</c:v>
                </c:pt>
                <c:pt idx="12">
                  <c:v>Consumed sugar-sweetened drinks</c:v>
                </c:pt>
                <c:pt idx="13">
                  <c:v>Met with friends</c:v>
                </c:pt>
                <c:pt idx="14">
                  <c:v>Ate home-cooked meals</c:v>
                </c:pt>
                <c:pt idx="15">
                  <c:v>Got 7 or more hours of sleep</c:v>
                </c:pt>
                <c:pt idx="16">
                  <c:v>Tried to maintain weight</c:v>
                </c:pt>
                <c:pt idx="17">
                  <c:v>Got a flu shot</c:v>
                </c:pt>
                <c:pt idx="18">
                  <c:v>Ate fruits and vegetables</c:v>
                </c:pt>
                <c:pt idx="19">
                  <c:v>Physically active</c:v>
                </c:pt>
                <c:pt idx="20">
                  <c:v>Tried to lose weight</c:v>
                </c:pt>
              </c:strCache>
            </c:strRef>
          </c:cat>
          <c:val>
            <c:numRef>
              <c:f>Sheet1!$C$2028:$C$2048</c:f>
              <c:numCache>
                <c:formatCode>General</c:formatCode>
                <c:ptCount val="21"/>
                <c:pt idx="0">
                  <c:v>0</c:v>
                </c:pt>
                <c:pt idx="1">
                  <c:v>4.7000000000000002E-3</c:v>
                </c:pt>
                <c:pt idx="2">
                  <c:v>6.3E-3</c:v>
                </c:pt>
                <c:pt idx="3">
                  <c:v>1.9E-2</c:v>
                </c:pt>
                <c:pt idx="4">
                  <c:v>0.02</c:v>
                </c:pt>
                <c:pt idx="5">
                  <c:v>2.4899999999999999E-2</c:v>
                </c:pt>
                <c:pt idx="6">
                  <c:v>2.76E-2</c:v>
                </c:pt>
                <c:pt idx="7">
                  <c:v>3.0499999999999999E-2</c:v>
                </c:pt>
                <c:pt idx="8">
                  <c:v>4.4999999999999998E-2</c:v>
                </c:pt>
                <c:pt idx="9">
                  <c:v>5.4800000000000001E-2</c:v>
                </c:pt>
                <c:pt idx="10">
                  <c:v>5.57E-2</c:v>
                </c:pt>
                <c:pt idx="11">
                  <c:v>8.1299999999999997E-2</c:v>
                </c:pt>
                <c:pt idx="12">
                  <c:v>8.1500000000000003E-2</c:v>
                </c:pt>
                <c:pt idx="13">
                  <c:v>8.4599999999999995E-2</c:v>
                </c:pt>
                <c:pt idx="14">
                  <c:v>0.1129</c:v>
                </c:pt>
                <c:pt idx="15">
                  <c:v>0.1167</c:v>
                </c:pt>
                <c:pt idx="16">
                  <c:v>0.1178</c:v>
                </c:pt>
                <c:pt idx="17">
                  <c:v>0.1187</c:v>
                </c:pt>
                <c:pt idx="18">
                  <c:v>0.1232</c:v>
                </c:pt>
                <c:pt idx="19">
                  <c:v>0.1356</c:v>
                </c:pt>
                <c:pt idx="2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129904"/>
        <c:axId val="266130296"/>
      </c:barChart>
      <c:catAx>
        <c:axId val="26612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0296"/>
        <c:crosses val="autoZero"/>
        <c:auto val="1"/>
        <c:lblAlgn val="ctr"/>
        <c:lblOffset val="100"/>
        <c:noMultiLvlLbl val="0"/>
      </c:catAx>
      <c:valAx>
        <c:axId val="26613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smtClean="0">
                    <a:effectLst/>
                  </a:rPr>
                  <a:t>Percentage</a:t>
                </a:r>
                <a:r>
                  <a:rPr lang="en-US" sz="1400" b="0" i="0" u="none" strike="noStrike" baseline="0" smtClean="0"/>
                  <a:t> 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2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Past</a:t>
            </a:r>
            <a:r>
              <a:rPr lang="en-US" sz="1800" b="1" baseline="0" dirty="0" smtClean="0">
                <a:solidFill>
                  <a:schemeClr val="tx1"/>
                </a:solidFill>
              </a:rPr>
              <a:t> 12 Months: Have you participated in the following behaviors?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Sheet1!$B$2055:$B$2075</c:f>
              <c:strCache>
                <c:ptCount val="21"/>
                <c:pt idx="0">
                  <c:v>Shared needles</c:v>
                </c:pt>
                <c:pt idx="1">
                  <c:v>Used prescription not my own</c:v>
                </c:pt>
                <c:pt idx="2">
                  <c:v>Smoked e-cigs</c:v>
                </c:pt>
                <c:pt idx="3">
                  <c:v>Had unprotected sex</c:v>
                </c:pt>
                <c:pt idx="4">
                  <c:v>Injured from a fall</c:v>
                </c:pt>
                <c:pt idx="5">
                  <c:v>Went to emergency room</c:v>
                </c:pt>
                <c:pt idx="6">
                  <c:v>Smoked or used tobacco</c:v>
                </c:pt>
                <c:pt idx="7">
                  <c:v>Had sex while under the influence</c:v>
                </c:pt>
                <c:pt idx="8">
                  <c:v>Cancer screening</c:v>
                </c:pt>
                <c:pt idx="9">
                  <c:v>Drank 2 or more alcoholic drinks</c:v>
                </c:pt>
                <c:pt idx="10">
                  <c:v>Met with friends</c:v>
                </c:pt>
                <c:pt idx="11">
                  <c:v>Went to urgent care</c:v>
                </c:pt>
                <c:pt idx="12">
                  <c:v>Vaccine other than a flu shot</c:v>
                </c:pt>
                <c:pt idx="13">
                  <c:v>Consumed sugar-sweetened drinks</c:v>
                </c:pt>
                <c:pt idx="14">
                  <c:v>Physically active</c:v>
                </c:pt>
                <c:pt idx="15">
                  <c:v>Tried to lose weight</c:v>
                </c:pt>
                <c:pt idx="16">
                  <c:v>Got 7 or more hours of sleep</c:v>
                </c:pt>
                <c:pt idx="17">
                  <c:v>Ate home-cooked meals</c:v>
                </c:pt>
                <c:pt idx="18">
                  <c:v>Ate fruits and vegetables</c:v>
                </c:pt>
                <c:pt idx="19">
                  <c:v>Tried to maintain weight</c:v>
                </c:pt>
                <c:pt idx="20">
                  <c:v>Got a flu shot</c:v>
                </c:pt>
              </c:strCache>
            </c:strRef>
          </c:cat>
          <c:val>
            <c:numRef>
              <c:f>Sheet1!$C$2055:$C$2075</c:f>
              <c:numCache>
                <c:formatCode>General</c:formatCode>
                <c:ptCount val="21"/>
                <c:pt idx="0">
                  <c:v>0</c:v>
                </c:pt>
                <c:pt idx="1">
                  <c:v>1.7000000000000001E-2</c:v>
                </c:pt>
                <c:pt idx="2">
                  <c:v>1.9099999999999999E-2</c:v>
                </c:pt>
                <c:pt idx="3">
                  <c:v>3.78E-2</c:v>
                </c:pt>
                <c:pt idx="4">
                  <c:v>4.1599999999999998E-2</c:v>
                </c:pt>
                <c:pt idx="5">
                  <c:v>4.53E-2</c:v>
                </c:pt>
                <c:pt idx="6">
                  <c:v>4.7E-2</c:v>
                </c:pt>
                <c:pt idx="7">
                  <c:v>6.0900000000000003E-2</c:v>
                </c:pt>
                <c:pt idx="8">
                  <c:v>6.4399999999999999E-2</c:v>
                </c:pt>
                <c:pt idx="9">
                  <c:v>8.5999999999999993E-2</c:v>
                </c:pt>
                <c:pt idx="10">
                  <c:v>9.2200000000000004E-2</c:v>
                </c:pt>
                <c:pt idx="11">
                  <c:v>0.1101</c:v>
                </c:pt>
                <c:pt idx="12">
                  <c:v>0.11459999999999999</c:v>
                </c:pt>
                <c:pt idx="13">
                  <c:v>0.129</c:v>
                </c:pt>
                <c:pt idx="14">
                  <c:v>0.15359999999999999</c:v>
                </c:pt>
                <c:pt idx="15">
                  <c:v>0.15840000000000001</c:v>
                </c:pt>
                <c:pt idx="16">
                  <c:v>0.18490000000000001</c:v>
                </c:pt>
                <c:pt idx="17">
                  <c:v>0.19670000000000001</c:v>
                </c:pt>
                <c:pt idx="18">
                  <c:v>0.21579999999999999</c:v>
                </c:pt>
                <c:pt idx="19">
                  <c:v>0.23069999999999999</c:v>
                </c:pt>
                <c:pt idx="20">
                  <c:v>0.3216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131080"/>
        <c:axId val="266131472"/>
      </c:barChart>
      <c:catAx>
        <c:axId val="26613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1472"/>
        <c:crosses val="autoZero"/>
        <c:auto val="1"/>
        <c:lblAlgn val="ctr"/>
        <c:lblOffset val="100"/>
        <c:noMultiLvlLbl val="0"/>
      </c:catAx>
      <c:valAx>
        <c:axId val="26613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58660964776887903"/>
              <c:y val="0.94351851028266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Number of Children</a:t>
            </a:r>
            <a:r>
              <a:rPr lang="en-US" sz="1800" b="1" baseline="0">
                <a:solidFill>
                  <a:schemeClr val="tx1"/>
                </a:solidFill>
              </a:rPr>
              <a:t> Under 18 in the Household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Sheet1!$C$73:$C$77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Sheet1!$E$73:$E$77</c:f>
              <c:numCache>
                <c:formatCode>General</c:formatCode>
                <c:ptCount val="5"/>
                <c:pt idx="0">
                  <c:v>0.74250000000000005</c:v>
                </c:pt>
                <c:pt idx="1">
                  <c:v>0.13550000000000001</c:v>
                </c:pt>
                <c:pt idx="2">
                  <c:v>9.2499999999999999E-2</c:v>
                </c:pt>
                <c:pt idx="3">
                  <c:v>2.2200000000000001E-2</c:v>
                </c:pt>
                <c:pt idx="4">
                  <c:v>7.3000000000000001E-3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236611664"/>
        <c:axId val="236612048"/>
      </c:barChart>
      <c:catAx>
        <c:axId val="23661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12048"/>
        <c:crosses val="autoZero"/>
        <c:auto val="1"/>
        <c:lblAlgn val="ctr"/>
        <c:lblOffset val="100"/>
        <c:noMultiLvlLbl val="0"/>
      </c:catAx>
      <c:valAx>
        <c:axId val="2366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1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Percentage</a:t>
            </a:r>
            <a:r>
              <a:rPr lang="en-US" sz="1800" b="1" baseline="0" dirty="0">
                <a:solidFill>
                  <a:schemeClr val="tx1"/>
                </a:solidFill>
              </a:rPr>
              <a:t> of participants who </a:t>
            </a:r>
            <a:r>
              <a:rPr lang="en-US" sz="1800" b="1" baseline="0" dirty="0" smtClean="0">
                <a:solidFill>
                  <a:schemeClr val="tx1"/>
                </a:solidFill>
              </a:rPr>
              <a:t>said </a:t>
            </a:r>
            <a:r>
              <a:rPr lang="en-US" sz="1800" b="1" baseline="0" dirty="0">
                <a:solidFill>
                  <a:schemeClr val="tx1"/>
                </a:solidFill>
              </a:rPr>
              <a:t>issue is among the Top 5 most important health issues facing Monroe county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415056985558399"/>
          <c:y val="1.296296485315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Sheet1!$B$2086:$B$2096</c:f>
              <c:strCache>
                <c:ptCount val="11"/>
                <c:pt idx="0">
                  <c:v>Injuries</c:v>
                </c:pt>
                <c:pt idx="1">
                  <c:v>Well-baby</c:v>
                </c:pt>
                <c:pt idx="2">
                  <c:v>Child abuse/safety</c:v>
                </c:pt>
                <c:pt idx="3">
                  <c:v>Infectious disease</c:v>
                </c:pt>
                <c:pt idx="4">
                  <c:v>Violence</c:v>
                </c:pt>
                <c:pt idx="5">
                  <c:v>Lack of exercise</c:v>
                </c:pt>
                <c:pt idx="6">
                  <c:v>Basic Needs</c:v>
                </c:pt>
                <c:pt idx="7">
                  <c:v>Mental/behavioral health</c:v>
                </c:pt>
                <c:pt idx="8">
                  <c:v>Chronic disease</c:v>
                </c:pt>
                <c:pt idx="9">
                  <c:v>Obesity</c:v>
                </c:pt>
                <c:pt idx="10">
                  <c:v>Substance use</c:v>
                </c:pt>
              </c:strCache>
            </c:strRef>
          </c:cat>
          <c:val>
            <c:numRef>
              <c:f>Sheet1!$C$2086:$C$2096</c:f>
              <c:numCache>
                <c:formatCode>General</c:formatCode>
                <c:ptCount val="11"/>
                <c:pt idx="0">
                  <c:v>9.8299999999999998E-2</c:v>
                </c:pt>
                <c:pt idx="1">
                  <c:v>0.15959999999999999</c:v>
                </c:pt>
                <c:pt idx="2">
                  <c:v>0.20680000000000001</c:v>
                </c:pt>
                <c:pt idx="3">
                  <c:v>0.22620000000000001</c:v>
                </c:pt>
                <c:pt idx="4">
                  <c:v>0.23050000000000001</c:v>
                </c:pt>
                <c:pt idx="5">
                  <c:v>0.51600000000000001</c:v>
                </c:pt>
                <c:pt idx="6">
                  <c:v>0.56589999999999996</c:v>
                </c:pt>
                <c:pt idx="7">
                  <c:v>0.62009999999999998</c:v>
                </c:pt>
                <c:pt idx="8">
                  <c:v>0.64359999999999995</c:v>
                </c:pt>
                <c:pt idx="9">
                  <c:v>0.71899999999999997</c:v>
                </c:pt>
                <c:pt idx="10">
                  <c:v>0.76149999999999995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132256"/>
        <c:axId val="266132648"/>
      </c:barChart>
      <c:catAx>
        <c:axId val="26613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2648"/>
        <c:crosses val="autoZero"/>
        <c:auto val="1"/>
        <c:lblAlgn val="ctr"/>
        <c:lblOffset val="100"/>
        <c:noMultiLvlLbl val="0"/>
      </c:catAx>
      <c:valAx>
        <c:axId val="266132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 dirty="0" smtClean="0">
                    <a:effectLst/>
                  </a:rPr>
                  <a:t>Percentage</a:t>
                </a:r>
                <a:r>
                  <a:rPr lang="en-US" sz="1400" b="0" i="0" u="none" strike="noStrike" baseline="0" dirty="0" smtClean="0"/>
                  <a:t> 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1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Percent saying where</a:t>
            </a:r>
            <a:r>
              <a:rPr lang="en-US" sz="18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sz="1800" b="1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allocate </a:t>
            </a:r>
            <a:r>
              <a:rPr lang="en-US" sz="18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resources</a:t>
            </a:r>
            <a:endParaRPr lang="en-US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Sheet1!$O$2202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Sheet1!$N$2203:$N$2230</c:f>
              <c:strCache>
                <c:ptCount val="28"/>
                <c:pt idx="0">
                  <c:v>Bike lanes</c:v>
                </c:pt>
                <c:pt idx="1">
                  <c:v>Pest management</c:v>
                </c:pt>
                <c:pt idx="2">
                  <c:v>Access to trails and walking paths</c:v>
                </c:pt>
                <c:pt idx="3">
                  <c:v>Tobaco use prevention</c:v>
                </c:pt>
                <c:pt idx="4">
                  <c:v>Services for the homeless</c:v>
                </c:pt>
                <c:pt idx="5">
                  <c:v>Disaster/emergency preparedness</c:v>
                </c:pt>
                <c:pt idx="6">
                  <c:v>Access to safe recreational opportunities</c:v>
                </c:pt>
                <c:pt idx="7">
                  <c:v>Clean recreational water</c:v>
                </c:pt>
                <c:pt idx="8">
                  <c:v>Illegal prescription drug use prevention</c:v>
                </c:pt>
                <c:pt idx="9">
                  <c:v>Services for aging communities</c:v>
                </c:pt>
                <c:pt idx="10">
                  <c:v>Affordable housing</c:v>
                </c:pt>
                <c:pt idx="11">
                  <c:v>Impaired driving prevention</c:v>
                </c:pt>
                <c:pt idx="12">
                  <c:v>Teen pregnancy prevention</c:v>
                </c:pt>
                <c:pt idx="13">
                  <c:v>Recycling programs</c:v>
                </c:pt>
                <c:pt idx="14">
                  <c:v>Meth and herion use prevention</c:v>
                </c:pt>
                <c:pt idx="15">
                  <c:v>Drug use or addiction services</c:v>
                </c:pt>
                <c:pt idx="16">
                  <c:v>Available and accessible mental health care</c:v>
                </c:pt>
                <c:pt idx="17">
                  <c:v>Access to birth control</c:v>
                </c:pt>
                <c:pt idx="18">
                  <c:v>Domestice violence prevention</c:v>
                </c:pt>
                <c:pt idx="19">
                  <c:v>Youth violence prevention</c:v>
                </c:pt>
                <c:pt idx="20">
                  <c:v>Food safety</c:v>
                </c:pt>
                <c:pt idx="21">
                  <c:v>Food availability</c:v>
                </c:pt>
                <c:pt idx="22">
                  <c:v>Clean indoor air</c:v>
                </c:pt>
                <c:pt idx="23">
                  <c:v>Clean outdoor air</c:v>
                </c:pt>
                <c:pt idx="24">
                  <c:v>Access to healthy or fresh foods</c:v>
                </c:pt>
                <c:pt idx="25">
                  <c:v>Child abuse prevention</c:v>
                </c:pt>
                <c:pt idx="26">
                  <c:v>Access to health care</c:v>
                </c:pt>
                <c:pt idx="27">
                  <c:v>Safe drinking water</c:v>
                </c:pt>
              </c:strCache>
            </c:strRef>
          </c:cat>
          <c:val>
            <c:numRef>
              <c:f>Sheet1!$O$2203:$O$2230</c:f>
              <c:numCache>
                <c:formatCode>General</c:formatCode>
                <c:ptCount val="28"/>
                <c:pt idx="0">
                  <c:v>0.30420000000000003</c:v>
                </c:pt>
                <c:pt idx="1">
                  <c:v>0.34300000000000003</c:v>
                </c:pt>
                <c:pt idx="2">
                  <c:v>0.43380000000000002</c:v>
                </c:pt>
                <c:pt idx="3">
                  <c:v>0.49020000000000002</c:v>
                </c:pt>
                <c:pt idx="4">
                  <c:v>0.49049999999999999</c:v>
                </c:pt>
                <c:pt idx="5">
                  <c:v>0.54569999999999996</c:v>
                </c:pt>
                <c:pt idx="6">
                  <c:v>0.57050000000000001</c:v>
                </c:pt>
                <c:pt idx="7">
                  <c:v>0.58140000000000003</c:v>
                </c:pt>
                <c:pt idx="8">
                  <c:v>0.59530000000000005</c:v>
                </c:pt>
                <c:pt idx="9">
                  <c:v>0.6</c:v>
                </c:pt>
                <c:pt idx="10">
                  <c:v>0.6</c:v>
                </c:pt>
                <c:pt idx="11">
                  <c:v>0.60270000000000001</c:v>
                </c:pt>
                <c:pt idx="12">
                  <c:v>0.60860000000000003</c:v>
                </c:pt>
                <c:pt idx="13">
                  <c:v>0.62119999999999997</c:v>
                </c:pt>
                <c:pt idx="14">
                  <c:v>0.63919999999999999</c:v>
                </c:pt>
                <c:pt idx="15">
                  <c:v>0.64449999999999996</c:v>
                </c:pt>
                <c:pt idx="16">
                  <c:v>0.64580000000000004</c:v>
                </c:pt>
                <c:pt idx="17">
                  <c:v>0.66700000000000004</c:v>
                </c:pt>
                <c:pt idx="18">
                  <c:v>0.67159999999999997</c:v>
                </c:pt>
                <c:pt idx="19">
                  <c:v>0.7</c:v>
                </c:pt>
                <c:pt idx="20">
                  <c:v>0.71750000000000003</c:v>
                </c:pt>
                <c:pt idx="21">
                  <c:v>0.73</c:v>
                </c:pt>
                <c:pt idx="22">
                  <c:v>0.74719999999999998</c:v>
                </c:pt>
                <c:pt idx="23">
                  <c:v>0.78159999999999996</c:v>
                </c:pt>
                <c:pt idx="24">
                  <c:v>0.79279999999999995</c:v>
                </c:pt>
                <c:pt idx="25">
                  <c:v>0.79590000000000005</c:v>
                </c:pt>
                <c:pt idx="26">
                  <c:v>0.81510000000000005</c:v>
                </c:pt>
                <c:pt idx="27">
                  <c:v>0.93500000000000005</c:v>
                </c:pt>
              </c:numCache>
            </c:numRef>
          </c:val>
        </c:ser>
        <c:ser>
          <c:idx val="1"/>
          <c:order val="1"/>
          <c:tx>
            <c:strRef>
              <c:f>Sheet1!$P$2202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Sheet1!$N$2203:$N$2230</c:f>
              <c:strCache>
                <c:ptCount val="28"/>
                <c:pt idx="0">
                  <c:v>Bike lanes</c:v>
                </c:pt>
                <c:pt idx="1">
                  <c:v>Pest management</c:v>
                </c:pt>
                <c:pt idx="2">
                  <c:v>Access to trails and walking paths</c:v>
                </c:pt>
                <c:pt idx="3">
                  <c:v>Tobaco use prevention</c:v>
                </c:pt>
                <c:pt idx="4">
                  <c:v>Services for the homeless</c:v>
                </c:pt>
                <c:pt idx="5">
                  <c:v>Disaster/emergency preparedness</c:v>
                </c:pt>
                <c:pt idx="6">
                  <c:v>Access to safe recreational opportunities</c:v>
                </c:pt>
                <c:pt idx="7">
                  <c:v>Clean recreational water</c:v>
                </c:pt>
                <c:pt idx="8">
                  <c:v>Illegal prescription drug use prevention</c:v>
                </c:pt>
                <c:pt idx="9">
                  <c:v>Services for aging communities</c:v>
                </c:pt>
                <c:pt idx="10">
                  <c:v>Affordable housing</c:v>
                </c:pt>
                <c:pt idx="11">
                  <c:v>Impaired driving prevention</c:v>
                </c:pt>
                <c:pt idx="12">
                  <c:v>Teen pregnancy prevention</c:v>
                </c:pt>
                <c:pt idx="13">
                  <c:v>Recycling programs</c:v>
                </c:pt>
                <c:pt idx="14">
                  <c:v>Meth and herion use prevention</c:v>
                </c:pt>
                <c:pt idx="15">
                  <c:v>Drug use or addiction services</c:v>
                </c:pt>
                <c:pt idx="16">
                  <c:v>Available and accessible mental health care</c:v>
                </c:pt>
                <c:pt idx="17">
                  <c:v>Access to birth control</c:v>
                </c:pt>
                <c:pt idx="18">
                  <c:v>Domestice violence prevention</c:v>
                </c:pt>
                <c:pt idx="19">
                  <c:v>Youth violence prevention</c:v>
                </c:pt>
                <c:pt idx="20">
                  <c:v>Food safety</c:v>
                </c:pt>
                <c:pt idx="21">
                  <c:v>Food availability</c:v>
                </c:pt>
                <c:pt idx="22">
                  <c:v>Clean indoor air</c:v>
                </c:pt>
                <c:pt idx="23">
                  <c:v>Clean outdoor air</c:v>
                </c:pt>
                <c:pt idx="24">
                  <c:v>Access to healthy or fresh foods</c:v>
                </c:pt>
                <c:pt idx="25">
                  <c:v>Child abuse prevention</c:v>
                </c:pt>
                <c:pt idx="26">
                  <c:v>Access to health care</c:v>
                </c:pt>
                <c:pt idx="27">
                  <c:v>Safe drinking water</c:v>
                </c:pt>
              </c:strCache>
            </c:strRef>
          </c:cat>
          <c:val>
            <c:numRef>
              <c:f>Sheet1!$P$2203:$P$2230</c:f>
              <c:numCache>
                <c:formatCode>General</c:formatCode>
                <c:ptCount val="28"/>
                <c:pt idx="0">
                  <c:v>0.38740000000000002</c:v>
                </c:pt>
                <c:pt idx="1">
                  <c:v>0.43280000000000002</c:v>
                </c:pt>
                <c:pt idx="2">
                  <c:v>0.43440000000000001</c:v>
                </c:pt>
                <c:pt idx="3">
                  <c:v>0.31530000000000002</c:v>
                </c:pt>
                <c:pt idx="4">
                  <c:v>0.39</c:v>
                </c:pt>
                <c:pt idx="5">
                  <c:v>0.36130000000000001</c:v>
                </c:pt>
                <c:pt idx="6">
                  <c:v>0.35549999999999998</c:v>
                </c:pt>
                <c:pt idx="7">
                  <c:v>0.36149999999999999</c:v>
                </c:pt>
                <c:pt idx="8">
                  <c:v>0.26290000000000002</c:v>
                </c:pt>
                <c:pt idx="9">
                  <c:v>0.3</c:v>
                </c:pt>
                <c:pt idx="10">
                  <c:v>0.28000000000000003</c:v>
                </c:pt>
                <c:pt idx="11">
                  <c:v>0.32100000000000001</c:v>
                </c:pt>
                <c:pt idx="12">
                  <c:v>0.29459999999999997</c:v>
                </c:pt>
                <c:pt idx="13">
                  <c:v>0.33289999999999997</c:v>
                </c:pt>
                <c:pt idx="14">
                  <c:v>0.29499999999999998</c:v>
                </c:pt>
                <c:pt idx="15">
                  <c:v>0.30299999999999999</c:v>
                </c:pt>
                <c:pt idx="16">
                  <c:v>0.30520000000000003</c:v>
                </c:pt>
                <c:pt idx="17">
                  <c:v>0.22739999999999999</c:v>
                </c:pt>
                <c:pt idx="18">
                  <c:v>0.30249999999999999</c:v>
                </c:pt>
                <c:pt idx="19">
                  <c:v>0.24210000000000001</c:v>
                </c:pt>
                <c:pt idx="20">
                  <c:v>0.22020000000000001</c:v>
                </c:pt>
                <c:pt idx="21">
                  <c:v>0.2112</c:v>
                </c:pt>
                <c:pt idx="22">
                  <c:v>0.1716</c:v>
                </c:pt>
                <c:pt idx="23">
                  <c:v>0.16969999999999999</c:v>
                </c:pt>
                <c:pt idx="24">
                  <c:v>0.17019999999999999</c:v>
                </c:pt>
                <c:pt idx="25">
                  <c:v>0.1825</c:v>
                </c:pt>
                <c:pt idx="26">
                  <c:v>0.1431</c:v>
                </c:pt>
                <c:pt idx="27">
                  <c:v>5.8900000000000001E-2</c:v>
                </c:pt>
              </c:numCache>
            </c:numRef>
          </c:val>
        </c:ser>
        <c:ser>
          <c:idx val="2"/>
          <c:order val="2"/>
          <c:tx>
            <c:strRef>
              <c:f>Sheet1!$Q$2202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Sheet1!$N$2203:$N$2230</c:f>
              <c:strCache>
                <c:ptCount val="28"/>
                <c:pt idx="0">
                  <c:v>Bike lanes</c:v>
                </c:pt>
                <c:pt idx="1">
                  <c:v>Pest management</c:v>
                </c:pt>
                <c:pt idx="2">
                  <c:v>Access to trails and walking paths</c:v>
                </c:pt>
                <c:pt idx="3">
                  <c:v>Tobaco use prevention</c:v>
                </c:pt>
                <c:pt idx="4">
                  <c:v>Services for the homeless</c:v>
                </c:pt>
                <c:pt idx="5">
                  <c:v>Disaster/emergency preparedness</c:v>
                </c:pt>
                <c:pt idx="6">
                  <c:v>Access to safe recreational opportunities</c:v>
                </c:pt>
                <c:pt idx="7">
                  <c:v>Clean recreational water</c:v>
                </c:pt>
                <c:pt idx="8">
                  <c:v>Illegal prescription drug use prevention</c:v>
                </c:pt>
                <c:pt idx="9">
                  <c:v>Services for aging communities</c:v>
                </c:pt>
                <c:pt idx="10">
                  <c:v>Affordable housing</c:v>
                </c:pt>
                <c:pt idx="11">
                  <c:v>Impaired driving prevention</c:v>
                </c:pt>
                <c:pt idx="12">
                  <c:v>Teen pregnancy prevention</c:v>
                </c:pt>
                <c:pt idx="13">
                  <c:v>Recycling programs</c:v>
                </c:pt>
                <c:pt idx="14">
                  <c:v>Meth and herion use prevention</c:v>
                </c:pt>
                <c:pt idx="15">
                  <c:v>Drug use or addiction services</c:v>
                </c:pt>
                <c:pt idx="16">
                  <c:v>Available and accessible mental health care</c:v>
                </c:pt>
                <c:pt idx="17">
                  <c:v>Access to birth control</c:v>
                </c:pt>
                <c:pt idx="18">
                  <c:v>Domestice violence prevention</c:v>
                </c:pt>
                <c:pt idx="19">
                  <c:v>Youth violence prevention</c:v>
                </c:pt>
                <c:pt idx="20">
                  <c:v>Food safety</c:v>
                </c:pt>
                <c:pt idx="21">
                  <c:v>Food availability</c:v>
                </c:pt>
                <c:pt idx="22">
                  <c:v>Clean indoor air</c:v>
                </c:pt>
                <c:pt idx="23">
                  <c:v>Clean outdoor air</c:v>
                </c:pt>
                <c:pt idx="24">
                  <c:v>Access to healthy or fresh foods</c:v>
                </c:pt>
                <c:pt idx="25">
                  <c:v>Child abuse prevention</c:v>
                </c:pt>
                <c:pt idx="26">
                  <c:v>Access to health care</c:v>
                </c:pt>
                <c:pt idx="27">
                  <c:v>Safe drinking water</c:v>
                </c:pt>
              </c:strCache>
            </c:strRef>
          </c:cat>
          <c:val>
            <c:numRef>
              <c:f>Sheet1!$Q$2203:$Q$2230</c:f>
              <c:numCache>
                <c:formatCode>General</c:formatCode>
                <c:ptCount val="28"/>
                <c:pt idx="0">
                  <c:v>0.2137</c:v>
                </c:pt>
                <c:pt idx="1">
                  <c:v>0.18210000000000001</c:v>
                </c:pt>
                <c:pt idx="2">
                  <c:v>8.7300000000000003E-2</c:v>
                </c:pt>
                <c:pt idx="3">
                  <c:v>0.16309999999999999</c:v>
                </c:pt>
                <c:pt idx="4">
                  <c:v>9.2100000000000001E-2</c:v>
                </c:pt>
                <c:pt idx="5">
                  <c:v>7.2499999999999995E-2</c:v>
                </c:pt>
                <c:pt idx="6">
                  <c:v>6.6400000000000001E-2</c:v>
                </c:pt>
                <c:pt idx="7">
                  <c:v>4.8500000000000001E-2</c:v>
                </c:pt>
                <c:pt idx="8">
                  <c:v>0.1074</c:v>
                </c:pt>
                <c:pt idx="9">
                  <c:v>0.06</c:v>
                </c:pt>
                <c:pt idx="10">
                  <c:v>0.06</c:v>
                </c:pt>
                <c:pt idx="11">
                  <c:v>7.3300000000000004E-2</c:v>
                </c:pt>
                <c:pt idx="12">
                  <c:v>8.4599999999999995E-2</c:v>
                </c:pt>
                <c:pt idx="13">
                  <c:v>3.2099999999999997E-2</c:v>
                </c:pt>
                <c:pt idx="14">
                  <c:v>5.9900000000000002E-2</c:v>
                </c:pt>
                <c:pt idx="15">
                  <c:v>4.7E-2</c:v>
                </c:pt>
                <c:pt idx="16">
                  <c:v>3.73E-2</c:v>
                </c:pt>
                <c:pt idx="17">
                  <c:v>6.13E-2</c:v>
                </c:pt>
                <c:pt idx="18">
                  <c:v>0.02</c:v>
                </c:pt>
                <c:pt idx="19">
                  <c:v>5.33E-2</c:v>
                </c:pt>
                <c:pt idx="20">
                  <c:v>4.2900000000000001E-2</c:v>
                </c:pt>
                <c:pt idx="21">
                  <c:v>2.0199999999999999E-2</c:v>
                </c:pt>
                <c:pt idx="22">
                  <c:v>4.53E-2</c:v>
                </c:pt>
                <c:pt idx="23">
                  <c:v>2.9700000000000001E-2</c:v>
                </c:pt>
                <c:pt idx="24">
                  <c:v>1.7500000000000002E-2</c:v>
                </c:pt>
                <c:pt idx="25">
                  <c:v>1.5800000000000002E-2</c:v>
                </c:pt>
                <c:pt idx="26">
                  <c:v>2.7300000000000001E-2</c:v>
                </c:pt>
                <c:pt idx="27">
                  <c:v>7.5000000000000002E-4</c:v>
                </c:pt>
              </c:numCache>
            </c:numRef>
          </c:val>
        </c:ser>
        <c:ser>
          <c:idx val="3"/>
          <c:order val="3"/>
          <c:tx>
            <c:strRef>
              <c:f>Sheet1!$R$2202</c:f>
              <c:strCache>
                <c:ptCount val="1"/>
                <c:pt idx="0">
                  <c:v>Not at all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Sheet1!$N$2203:$N$2230</c:f>
              <c:strCache>
                <c:ptCount val="28"/>
                <c:pt idx="0">
                  <c:v>Bike lanes</c:v>
                </c:pt>
                <c:pt idx="1">
                  <c:v>Pest management</c:v>
                </c:pt>
                <c:pt idx="2">
                  <c:v>Access to trails and walking paths</c:v>
                </c:pt>
                <c:pt idx="3">
                  <c:v>Tobaco use prevention</c:v>
                </c:pt>
                <c:pt idx="4">
                  <c:v>Services for the homeless</c:v>
                </c:pt>
                <c:pt idx="5">
                  <c:v>Disaster/emergency preparedness</c:v>
                </c:pt>
                <c:pt idx="6">
                  <c:v>Access to safe recreational opportunities</c:v>
                </c:pt>
                <c:pt idx="7">
                  <c:v>Clean recreational water</c:v>
                </c:pt>
                <c:pt idx="8">
                  <c:v>Illegal prescription drug use prevention</c:v>
                </c:pt>
                <c:pt idx="9">
                  <c:v>Services for aging communities</c:v>
                </c:pt>
                <c:pt idx="10">
                  <c:v>Affordable housing</c:v>
                </c:pt>
                <c:pt idx="11">
                  <c:v>Impaired driving prevention</c:v>
                </c:pt>
                <c:pt idx="12">
                  <c:v>Teen pregnancy prevention</c:v>
                </c:pt>
                <c:pt idx="13">
                  <c:v>Recycling programs</c:v>
                </c:pt>
                <c:pt idx="14">
                  <c:v>Meth and herion use prevention</c:v>
                </c:pt>
                <c:pt idx="15">
                  <c:v>Drug use or addiction services</c:v>
                </c:pt>
                <c:pt idx="16">
                  <c:v>Available and accessible mental health care</c:v>
                </c:pt>
                <c:pt idx="17">
                  <c:v>Access to birth control</c:v>
                </c:pt>
                <c:pt idx="18">
                  <c:v>Domestice violence prevention</c:v>
                </c:pt>
                <c:pt idx="19">
                  <c:v>Youth violence prevention</c:v>
                </c:pt>
                <c:pt idx="20">
                  <c:v>Food safety</c:v>
                </c:pt>
                <c:pt idx="21">
                  <c:v>Food availability</c:v>
                </c:pt>
                <c:pt idx="22">
                  <c:v>Clean indoor air</c:v>
                </c:pt>
                <c:pt idx="23">
                  <c:v>Clean outdoor air</c:v>
                </c:pt>
                <c:pt idx="24">
                  <c:v>Access to healthy or fresh foods</c:v>
                </c:pt>
                <c:pt idx="25">
                  <c:v>Child abuse prevention</c:v>
                </c:pt>
                <c:pt idx="26">
                  <c:v>Access to health care</c:v>
                </c:pt>
                <c:pt idx="27">
                  <c:v>Safe drinking water</c:v>
                </c:pt>
              </c:strCache>
            </c:strRef>
          </c:cat>
          <c:val>
            <c:numRef>
              <c:f>Sheet1!$R$2203:$R$2230</c:f>
              <c:numCache>
                <c:formatCode>General</c:formatCode>
                <c:ptCount val="28"/>
                <c:pt idx="0">
                  <c:v>9.4700000000000006E-2</c:v>
                </c:pt>
                <c:pt idx="1">
                  <c:v>4.2099999999999999E-2</c:v>
                </c:pt>
                <c:pt idx="2">
                  <c:v>4.4499999999999998E-2</c:v>
                </c:pt>
                <c:pt idx="3">
                  <c:v>3.1300000000000001E-2</c:v>
                </c:pt>
                <c:pt idx="4">
                  <c:v>2.7400000000000001E-2</c:v>
                </c:pt>
                <c:pt idx="5">
                  <c:v>2.0500000000000001E-2</c:v>
                </c:pt>
                <c:pt idx="6">
                  <c:v>7.4999999999999997E-3</c:v>
                </c:pt>
                <c:pt idx="7">
                  <c:v>8.5000000000000006E-3</c:v>
                </c:pt>
                <c:pt idx="8">
                  <c:v>3.44E-2</c:v>
                </c:pt>
                <c:pt idx="9">
                  <c:v>0.04</c:v>
                </c:pt>
                <c:pt idx="10">
                  <c:v>0.06</c:v>
                </c:pt>
                <c:pt idx="11">
                  <c:v>3.0000000000000001E-3</c:v>
                </c:pt>
                <c:pt idx="12">
                  <c:v>1.2200000000000001E-2</c:v>
                </c:pt>
                <c:pt idx="13">
                  <c:v>1.38E-2</c:v>
                </c:pt>
                <c:pt idx="14">
                  <c:v>5.8999999999999999E-3</c:v>
                </c:pt>
                <c:pt idx="15">
                  <c:v>4.5999999999999999E-3</c:v>
                </c:pt>
                <c:pt idx="16">
                  <c:v>1.17E-2</c:v>
                </c:pt>
                <c:pt idx="17">
                  <c:v>4.4299999999999999E-2</c:v>
                </c:pt>
                <c:pt idx="18">
                  <c:v>5.7999999999999996E-3</c:v>
                </c:pt>
                <c:pt idx="19">
                  <c:v>4.5999999999999999E-3</c:v>
                </c:pt>
                <c:pt idx="20">
                  <c:v>1.9400000000000001E-2</c:v>
                </c:pt>
                <c:pt idx="21">
                  <c:v>3.4000000000000002E-2</c:v>
                </c:pt>
                <c:pt idx="22">
                  <c:v>3.5900000000000001E-2</c:v>
                </c:pt>
                <c:pt idx="23">
                  <c:v>1.9E-2</c:v>
                </c:pt>
                <c:pt idx="24">
                  <c:v>1.95E-2</c:v>
                </c:pt>
                <c:pt idx="25">
                  <c:v>5.7999999999999996E-3</c:v>
                </c:pt>
                <c:pt idx="26">
                  <c:v>1.4500000000000001E-2</c:v>
                </c:pt>
                <c:pt idx="27">
                  <c:v>4.8999999999999998E-3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66564616"/>
        <c:axId val="266565008"/>
      </c:barChart>
      <c:catAx>
        <c:axId val="266564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65008"/>
        <c:crossesAt val="0"/>
        <c:auto val="1"/>
        <c:lblAlgn val="ctr"/>
        <c:lblOffset val="100"/>
        <c:noMultiLvlLbl val="0"/>
      </c:catAx>
      <c:valAx>
        <c:axId val="266565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6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15142838845997E-2"/>
          <c:y val="0.93420623061168395"/>
          <c:w val="0.93382689294156196"/>
          <c:h val="4.00152590330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cap="none" baseline="0">
                <a:solidFill>
                  <a:schemeClr val="tx1"/>
                </a:solidFill>
              </a:rPr>
              <a:t>Employment</a:t>
            </a:r>
          </a:p>
        </c:rich>
      </c:tx>
      <c:layout>
        <c:manualLayout>
          <c:xMode val="edge"/>
          <c:yMode val="edge"/>
          <c:x val="0.35998153889373802"/>
          <c:y val="2.4074074074074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4944528116460501"/>
                  <c:y val="1.6666666666666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539825092661601"/>
                  <c:y val="-2.4074074074074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655411139265993E-3"/>
                  <c:y val="-1.48148148148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924328911412803E-3"/>
                  <c:y val="-2.5925925925926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023515118994499E-2"/>
                  <c:y val="9.25925925925926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8890562329212E-2"/>
                  <c:y val="-1.2962962962963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B33496-70DF-40C7-83F3-9610954E4D3D}" type="CATEGORYNAME">
                      <a:rPr lang="en-US" smtClean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382529A3-4E78-4574-8E45-9CC77DB8BADB}" type="PERCENTAGE">
                      <a:rPr lang="en-US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3.6181489124062403E-2"/>
                  <c:y val="0.261111111111111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Sheet1!$H$98:$H$104</c:f>
              <c:strCache>
                <c:ptCount val="7"/>
                <c:pt idx="0">
                  <c:v>Unable to Work</c:v>
                </c:pt>
                <c:pt idx="1">
                  <c:v>Retired</c:v>
                </c:pt>
                <c:pt idx="2">
                  <c:v>Student</c:v>
                </c:pt>
                <c:pt idx="3">
                  <c:v>Homemaker</c:v>
                </c:pt>
                <c:pt idx="4">
                  <c:v>Out of work</c:v>
                </c:pt>
                <c:pt idx="5">
                  <c:v>Self-Employerd</c:v>
                </c:pt>
                <c:pt idx="6">
                  <c:v>Employed for Wages</c:v>
                </c:pt>
              </c:strCache>
            </c:strRef>
          </c:cat>
          <c:val>
            <c:numRef>
              <c:f>Sheet1!$I$98:$I$104</c:f>
              <c:numCache>
                <c:formatCode>General</c:formatCode>
                <c:ptCount val="7"/>
                <c:pt idx="0">
                  <c:v>2.7400000000000001E-2</c:v>
                </c:pt>
                <c:pt idx="1">
                  <c:v>0.13750000000000001</c:v>
                </c:pt>
                <c:pt idx="2">
                  <c:v>0.1464</c:v>
                </c:pt>
                <c:pt idx="3">
                  <c:v>4.3200000000000002E-2</c:v>
                </c:pt>
                <c:pt idx="4">
                  <c:v>2.92E-2</c:v>
                </c:pt>
                <c:pt idx="5">
                  <c:v>7.22E-2</c:v>
                </c:pt>
                <c:pt idx="6">
                  <c:v>0.54410000000000003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Reported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Sheet1!$C$121:$C$128</c:f>
              <c:strCache>
                <c:ptCount val="8"/>
                <c:pt idx="0">
                  <c:v>&lt;$15,000</c:v>
                </c:pt>
                <c:pt idx="1">
                  <c:v>$15,000 - $24,000</c:v>
                </c:pt>
                <c:pt idx="2">
                  <c:v>$25,000 - $34,999</c:v>
                </c:pt>
                <c:pt idx="3">
                  <c:v>$35,000 - $49,999</c:v>
                </c:pt>
                <c:pt idx="4">
                  <c:v>$50,000 - $74,999</c:v>
                </c:pt>
                <c:pt idx="5">
                  <c:v>$75,000 - $99,999</c:v>
                </c:pt>
                <c:pt idx="6">
                  <c:v>$100,000 - $149,999</c:v>
                </c:pt>
                <c:pt idx="7">
                  <c:v>&gt;$150,000</c:v>
                </c:pt>
              </c:strCache>
            </c:strRef>
          </c:cat>
          <c:val>
            <c:numRef>
              <c:f>Sheet1!$E$121:$E$128</c:f>
              <c:numCache>
                <c:formatCode>General</c:formatCode>
                <c:ptCount val="8"/>
                <c:pt idx="0">
                  <c:v>9.9500000000000005E-2</c:v>
                </c:pt>
                <c:pt idx="1">
                  <c:v>0.12570000000000001</c:v>
                </c:pt>
                <c:pt idx="2">
                  <c:v>9.5799999999999996E-2</c:v>
                </c:pt>
                <c:pt idx="3">
                  <c:v>0.16450000000000001</c:v>
                </c:pt>
                <c:pt idx="4">
                  <c:v>0.17219999999999999</c:v>
                </c:pt>
                <c:pt idx="5">
                  <c:v>0.1757</c:v>
                </c:pt>
                <c:pt idx="6">
                  <c:v>0.12280000000000001</c:v>
                </c:pt>
                <c:pt idx="7">
                  <c:v>4.36E-2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37014032"/>
        <c:axId val="237014424"/>
      </c:barChart>
      <c:catAx>
        <c:axId val="2370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4424"/>
        <c:crosses val="autoZero"/>
        <c:auto val="1"/>
        <c:lblAlgn val="ctr"/>
        <c:lblOffset val="100"/>
        <c:noMultiLvlLbl val="0"/>
      </c:catAx>
      <c:valAx>
        <c:axId val="23701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Sheet1!$C$141:$C$146</c:f>
              <c:strCache>
                <c:ptCount val="6"/>
                <c:pt idx="0">
                  <c:v>Some High School</c:v>
                </c:pt>
                <c:pt idx="1">
                  <c:v>High School of GED</c:v>
                </c:pt>
                <c:pt idx="2">
                  <c:v>Some college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Graduate or Professional</c:v>
                </c:pt>
              </c:strCache>
            </c:strRef>
          </c:cat>
          <c:val>
            <c:numRef>
              <c:f>Sheet1!$E$141:$E$146</c:f>
              <c:numCache>
                <c:formatCode>General</c:formatCode>
                <c:ptCount val="6"/>
                <c:pt idx="0">
                  <c:v>1.6400000000000001E-2</c:v>
                </c:pt>
                <c:pt idx="1">
                  <c:v>9.2100000000000001E-2</c:v>
                </c:pt>
                <c:pt idx="2">
                  <c:v>0.17879999999999999</c:v>
                </c:pt>
                <c:pt idx="3">
                  <c:v>7.6499999999999999E-2</c:v>
                </c:pt>
                <c:pt idx="4">
                  <c:v>0.31</c:v>
                </c:pt>
                <c:pt idx="5">
                  <c:v>0.32619999999999999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37015208"/>
        <c:axId val="237015600"/>
      </c:barChart>
      <c:catAx>
        <c:axId val="23701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5600"/>
        <c:crosses val="autoZero"/>
        <c:auto val="1"/>
        <c:lblAlgn val="ctr"/>
        <c:lblOffset val="100"/>
        <c:noMultiLvlLbl val="0"/>
      </c:catAx>
      <c:valAx>
        <c:axId val="2370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cap="none" baseline="0" dirty="0" smtClean="0">
                <a:solidFill>
                  <a:schemeClr val="tx1"/>
                </a:solidFill>
              </a:rPr>
              <a:t>Do You Own a Smartphone?</a:t>
            </a:r>
            <a:endParaRPr lang="en-US" sz="1800" b="1" cap="none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4179106051401799"/>
                  <c:y val="-7.0370370370370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13102349948"/>
                  <c:y val="3.3333333333333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Sheet1!$C$161:$C$162</c:f>
              <c:strCache>
                <c:ptCount val="2"/>
                <c:pt idx="0">
                  <c:v>Yes</c:v>
                </c:pt>
                <c:pt idx="1">
                  <c:v>I do not own or have access to a smartphone</c:v>
                </c:pt>
              </c:strCache>
            </c:strRef>
          </c:cat>
          <c:val>
            <c:numRef>
              <c:f>Sheet1!$E$161:$E$162</c:f>
              <c:numCache>
                <c:formatCode>General</c:formatCode>
                <c:ptCount val="2"/>
                <c:pt idx="0">
                  <c:v>0.84289999999999998</c:v>
                </c:pt>
                <c:pt idx="1">
                  <c:v>0.15709999999999999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How</a:t>
            </a:r>
            <a:r>
              <a:rPr lang="en-US" sz="1800" b="1" baseline="0">
                <a:solidFill>
                  <a:schemeClr val="tx1"/>
                </a:solidFill>
              </a:rPr>
              <a:t> often do you use search methods on a smartphone?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Sheet1!$H$173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Sheet1!$I$172:$O$172</c:f>
              <c:strCache>
                <c:ptCount val="7"/>
                <c:pt idx="0">
                  <c:v>Google, Bing, Yahoo</c:v>
                </c:pt>
                <c:pt idx="1">
                  <c:v>Facebook</c:v>
                </c:pt>
                <c:pt idx="2">
                  <c:v>Medical Sites</c:v>
                </c:pt>
                <c:pt idx="3">
                  <c:v>Blogs</c:v>
                </c:pt>
                <c:pt idx="4">
                  <c:v>Twitter</c:v>
                </c:pt>
                <c:pt idx="5">
                  <c:v>Other</c:v>
                </c:pt>
                <c:pt idx="6">
                  <c:v>Do not own / no access</c:v>
                </c:pt>
              </c:strCache>
            </c:strRef>
          </c:cat>
          <c:val>
            <c:numRef>
              <c:f>Sheet1!$I$173:$O$173</c:f>
              <c:numCache>
                <c:formatCode>General</c:formatCode>
                <c:ptCount val="7"/>
                <c:pt idx="0">
                  <c:v>0.2039</c:v>
                </c:pt>
                <c:pt idx="1">
                  <c:v>0.68469999999999998</c:v>
                </c:pt>
                <c:pt idx="2">
                  <c:v>0.2848</c:v>
                </c:pt>
                <c:pt idx="3">
                  <c:v>0.73770000000000002</c:v>
                </c:pt>
                <c:pt idx="4">
                  <c:v>0.89510000000000001</c:v>
                </c:pt>
                <c:pt idx="5">
                  <c:v>0.78549999999999998</c:v>
                </c:pt>
                <c:pt idx="6">
                  <c:v>0.15709999999999999</c:v>
                </c:pt>
              </c:numCache>
            </c:numRef>
          </c:val>
        </c:ser>
        <c:ser>
          <c:idx val="1"/>
          <c:order val="1"/>
          <c:tx>
            <c:strRef>
              <c:f>Sheet1!$H$174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Sheet1!$I$172:$O$172</c:f>
              <c:strCache>
                <c:ptCount val="7"/>
                <c:pt idx="0">
                  <c:v>Google, Bing, Yahoo</c:v>
                </c:pt>
                <c:pt idx="1">
                  <c:v>Facebook</c:v>
                </c:pt>
                <c:pt idx="2">
                  <c:v>Medical Sites</c:v>
                </c:pt>
                <c:pt idx="3">
                  <c:v>Blogs</c:v>
                </c:pt>
                <c:pt idx="4">
                  <c:v>Twitter</c:v>
                </c:pt>
                <c:pt idx="5">
                  <c:v>Other</c:v>
                </c:pt>
                <c:pt idx="6">
                  <c:v>Do not own / no access</c:v>
                </c:pt>
              </c:strCache>
            </c:strRef>
          </c:cat>
          <c:val>
            <c:numRef>
              <c:f>Sheet1!$I$174:$O$174</c:f>
              <c:numCache>
                <c:formatCode>General</c:formatCode>
                <c:ptCount val="7"/>
                <c:pt idx="0">
                  <c:v>6.7900000000000002E-2</c:v>
                </c:pt>
                <c:pt idx="1">
                  <c:v>9.8799999999999999E-2</c:v>
                </c:pt>
                <c:pt idx="2">
                  <c:v>0.15690000000000001</c:v>
                </c:pt>
                <c:pt idx="3">
                  <c:v>0.13750000000000001</c:v>
                </c:pt>
                <c:pt idx="4">
                  <c:v>4.82E-2</c:v>
                </c:pt>
                <c:pt idx="5">
                  <c:v>6.2100000000000002E-2</c:v>
                </c:pt>
              </c:numCache>
            </c:numRef>
          </c:val>
        </c:ser>
        <c:ser>
          <c:idx val="2"/>
          <c:order val="2"/>
          <c:tx>
            <c:strRef>
              <c:f>Sheet1!$H$175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Sheet1!$I$172:$O$172</c:f>
              <c:strCache>
                <c:ptCount val="7"/>
                <c:pt idx="0">
                  <c:v>Google, Bing, Yahoo</c:v>
                </c:pt>
                <c:pt idx="1">
                  <c:v>Facebook</c:v>
                </c:pt>
                <c:pt idx="2">
                  <c:v>Medical Sites</c:v>
                </c:pt>
                <c:pt idx="3">
                  <c:v>Blogs</c:v>
                </c:pt>
                <c:pt idx="4">
                  <c:v>Twitter</c:v>
                </c:pt>
                <c:pt idx="5">
                  <c:v>Other</c:v>
                </c:pt>
                <c:pt idx="6">
                  <c:v>Do not own / no access</c:v>
                </c:pt>
              </c:strCache>
            </c:strRef>
          </c:cat>
          <c:val>
            <c:numRef>
              <c:f>Sheet1!$I$175:$O$175</c:f>
              <c:numCache>
                <c:formatCode>General</c:formatCode>
                <c:ptCount val="7"/>
                <c:pt idx="0">
                  <c:v>0.28649999999999998</c:v>
                </c:pt>
                <c:pt idx="1">
                  <c:v>6.5799999999999997E-2</c:v>
                </c:pt>
                <c:pt idx="2">
                  <c:v>0.32319999999999999</c:v>
                </c:pt>
                <c:pt idx="3">
                  <c:v>7.8600000000000003E-2</c:v>
                </c:pt>
                <c:pt idx="4">
                  <c:v>2.47E-2</c:v>
                </c:pt>
                <c:pt idx="5">
                  <c:v>8.9899999999999994E-2</c:v>
                </c:pt>
              </c:numCache>
            </c:numRef>
          </c:val>
        </c:ser>
        <c:ser>
          <c:idx val="3"/>
          <c:order val="3"/>
          <c:tx>
            <c:strRef>
              <c:f>Sheet1!$H$176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Sheet1!$I$172:$O$172</c:f>
              <c:strCache>
                <c:ptCount val="7"/>
                <c:pt idx="0">
                  <c:v>Google, Bing, Yahoo</c:v>
                </c:pt>
                <c:pt idx="1">
                  <c:v>Facebook</c:v>
                </c:pt>
                <c:pt idx="2">
                  <c:v>Medical Sites</c:v>
                </c:pt>
                <c:pt idx="3">
                  <c:v>Blogs</c:v>
                </c:pt>
                <c:pt idx="4">
                  <c:v>Twitter</c:v>
                </c:pt>
                <c:pt idx="5">
                  <c:v>Other</c:v>
                </c:pt>
                <c:pt idx="6">
                  <c:v>Do not own / no access</c:v>
                </c:pt>
              </c:strCache>
            </c:strRef>
          </c:cat>
          <c:val>
            <c:numRef>
              <c:f>Sheet1!$I$176:$O$176</c:f>
              <c:numCache>
                <c:formatCode>General</c:formatCode>
                <c:ptCount val="7"/>
                <c:pt idx="0">
                  <c:v>0.44159999999999999</c:v>
                </c:pt>
                <c:pt idx="1">
                  <c:v>0.1507</c:v>
                </c:pt>
                <c:pt idx="2">
                  <c:v>0.2351</c:v>
                </c:pt>
                <c:pt idx="3">
                  <c:v>4.6100000000000002E-2</c:v>
                </c:pt>
                <c:pt idx="4">
                  <c:v>3.2099999999999997E-2</c:v>
                </c:pt>
                <c:pt idx="5">
                  <c:v>6.2600000000000003E-2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37016776"/>
        <c:axId val="237017168"/>
      </c:barChart>
      <c:catAx>
        <c:axId val="23701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7168"/>
        <c:crosses val="autoZero"/>
        <c:auto val="1"/>
        <c:lblAlgn val="ctr"/>
        <c:lblOffset val="100"/>
        <c:noMultiLvlLbl val="0"/>
      </c:catAx>
      <c:valAx>
        <c:axId val="23701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Percentage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1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73232" y="1459360"/>
            <a:ext cx="6170768" cy="53986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973232" y="428679"/>
            <a:ext cx="5576398" cy="602620"/>
          </a:xfr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844" y="1559442"/>
            <a:ext cx="2249669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7409003" cy="427566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1pPr>
            <a:lvl2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2pPr>
            <a:lvl3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3pPr>
            <a:lvl4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4pPr>
            <a:lvl5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277796" y="1487488"/>
            <a:ext cx="7409003" cy="4319587"/>
          </a:xfrm>
        </p:spPr>
        <p:txBody>
          <a:bodyPr>
            <a:normAutofit/>
          </a:bodyPr>
          <a:lstStyle>
            <a:lvl1pPr>
              <a:defRPr sz="2400" b="0" i="0" baseline="0">
                <a:latin typeface="BentonSans Book"/>
                <a:cs typeface="BentonSans Book"/>
              </a:defRPr>
            </a:lvl1pPr>
          </a:lstStyle>
          <a:p>
            <a:r>
              <a:rPr lang="en-US" dirty="0" smtClean="0"/>
              <a:t>Drag your dynamic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77797" y="1447800"/>
            <a:ext cx="5204124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11361" y="1447800"/>
            <a:ext cx="2074333" cy="278025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77796" y="3641942"/>
            <a:ext cx="1876103" cy="226060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46409" y="4387009"/>
            <a:ext cx="5440391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44133"/>
            <a:ext cx="73152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96" y="4406900"/>
            <a:ext cx="733930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496" y="2906713"/>
            <a:ext cx="733930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6605" y="1600200"/>
            <a:ext cx="3159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378" y="1600200"/>
            <a:ext cx="34904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6" y="1535113"/>
            <a:ext cx="357009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796" y="2174875"/>
            <a:ext cx="35700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7285" y="1535113"/>
            <a:ext cx="369951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7284" y="2174875"/>
            <a:ext cx="36995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53" y="274638"/>
            <a:ext cx="7416747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797" y="274638"/>
            <a:ext cx="7409003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8" y="1566334"/>
            <a:ext cx="7409002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3168" y="6297083"/>
            <a:ext cx="4080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260">
                <a:solidFill>
                  <a:srgbClr val="66080F"/>
                </a:solidFill>
                <a:latin typeface="BentonSans Medium"/>
                <a:cs typeface="BentonSans Medium"/>
              </a:defRPr>
            </a:lvl1pPr>
          </a:lstStyle>
          <a:p>
            <a:r>
              <a:rPr lang="en-US" smtClean="0"/>
              <a:t>SCHOOL OF PUBLIC HEALTH-BLOOMINGTON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8138" y="6297083"/>
            <a:ext cx="81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tx2"/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BentonSans Bold"/>
          <a:ea typeface="+mj-ea"/>
          <a:cs typeface="BentonSans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BentonSans Book"/>
          <a:ea typeface="+mn-ea"/>
          <a:cs typeface="Benton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821593" y="195757"/>
            <a:ext cx="6193820" cy="39742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  <a:cs typeface="BentonSansCond Light"/>
              </a:rPr>
              <a:t>Indiana Community Health Needs Assessment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  <a:cs typeface="BentonSansCond Light"/>
              </a:rPr>
              <a:t>Monroe County</a:t>
            </a:r>
            <a:endParaRPr lang="en-US" sz="4000" b="1" dirty="0">
              <a:solidFill>
                <a:schemeClr val="tx2"/>
              </a:solidFill>
              <a:latin typeface="+mj-lt"/>
              <a:cs typeface="BentonSansCond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67596" y="3325727"/>
            <a:ext cx="5501813" cy="3105782"/>
            <a:chOff x="2204668" y="2843127"/>
            <a:chExt cx="5501813" cy="31057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454" y="3095050"/>
              <a:ext cx="1696330" cy="17096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89" y="2843127"/>
              <a:ext cx="2566223" cy="9005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756" y="5133155"/>
              <a:ext cx="1751725" cy="8157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668" y="3949894"/>
              <a:ext cx="3309065" cy="68708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32" y="5382045"/>
            <a:ext cx="1958871" cy="118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0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57655751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3" name="TextBox 2"/>
          <p:cNvSpPr txBox="1"/>
          <p:nvPr/>
        </p:nvSpPr>
        <p:spPr>
          <a:xfrm>
            <a:off x="6202017" y="6241774"/>
            <a:ext cx="139147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Employed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7%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4193052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53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0780420"/>
              </p:ext>
            </p:extLst>
          </p:nvPr>
        </p:nvGraphicFramePr>
        <p:xfrm>
          <a:off x="1046748" y="0"/>
          <a:ext cx="809725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14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81887519"/>
              </p:ext>
            </p:extLst>
          </p:nvPr>
        </p:nvGraphicFramePr>
        <p:xfrm>
          <a:off x="1082842" y="1"/>
          <a:ext cx="806115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35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6008383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24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54701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07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85823272"/>
              </p:ext>
            </p:extLst>
          </p:nvPr>
        </p:nvGraphicFramePr>
        <p:xfrm>
          <a:off x="1070810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24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862" y="1034716"/>
            <a:ext cx="772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Perceptions of Personal Health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314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89686513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08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74079761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2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96" y="0"/>
            <a:ext cx="7409003" cy="1088495"/>
          </a:xfrm>
          <a:effectLst>
            <a:outerShdw blurRad="50800" dist="25400" dir="6000000" algn="tl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About The Health Assessment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391709"/>
            <a:ext cx="7409003" cy="42756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A “community health needs assessment” that collected information from Monroe County residents during late 2015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Conducted in Collaboration Between: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Monroe County Health Department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Indiana University School of Public Health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Indiana University Health Bloomington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Arial"/>
              </a:rPr>
              <a:t>Indiana Public Health </a:t>
            </a:r>
            <a:r>
              <a:rPr lang="en-US" sz="2000" dirty="0" smtClean="0">
                <a:solidFill>
                  <a:srgbClr val="292929"/>
                </a:solidFill>
                <a:latin typeface="Arial"/>
              </a:rPr>
              <a:t>Association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292929"/>
                </a:solidFill>
                <a:latin typeface="Arial"/>
              </a:rPr>
              <a:t>City of Bloomington Department of Parks and Recreation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8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72566704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44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410" y="1306971"/>
            <a:ext cx="8280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Men’s Perceptions of Their Health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08341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54634445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29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16770565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81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7548782"/>
              </p:ext>
            </p:extLst>
          </p:nvPr>
        </p:nvGraphicFramePr>
        <p:xfrm>
          <a:off x="1094874" y="0"/>
          <a:ext cx="804912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71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07154176"/>
              </p:ext>
            </p:extLst>
          </p:nvPr>
        </p:nvGraphicFramePr>
        <p:xfrm>
          <a:off x="1082842" y="0"/>
          <a:ext cx="80611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75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869" y="1422726"/>
            <a:ext cx="8022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Women’s Perceptions of Their Health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69607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86693209"/>
              </p:ext>
            </p:extLst>
          </p:nvPr>
        </p:nvGraphicFramePr>
        <p:xfrm>
          <a:off x="1070810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4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72485887"/>
              </p:ext>
            </p:extLst>
          </p:nvPr>
        </p:nvGraphicFramePr>
        <p:xfrm>
          <a:off x="1064172" y="0"/>
          <a:ext cx="80798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62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15812278"/>
              </p:ext>
            </p:extLst>
          </p:nvPr>
        </p:nvGraphicFramePr>
        <p:xfrm>
          <a:off x="1079938" y="0"/>
          <a:ext cx="8064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8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96" y="0"/>
            <a:ext cx="7409003" cy="1088495"/>
          </a:xfrm>
          <a:effectLst>
            <a:outerShdw blurRad="50800" dist="25400" dir="6000000" algn="tl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</a:rPr>
              <a:t>Purpose of The Health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5" y="1528234"/>
            <a:ext cx="7409003" cy="42756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To collect information about what community members think is important about their health and the health of others in their county.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To collect information about what community members think should be made a priority for addressing their county’s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110677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44798142"/>
              </p:ext>
            </p:extLst>
          </p:nvPr>
        </p:nvGraphicFramePr>
        <p:xfrm>
          <a:off x="1087820" y="0"/>
          <a:ext cx="805617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559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822" y="1350840"/>
            <a:ext cx="61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Patterns of Healthcare Seeking and Access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384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57572919"/>
              </p:ext>
            </p:extLst>
          </p:nvPr>
        </p:nvGraphicFramePr>
        <p:xfrm>
          <a:off x="1079938" y="0"/>
          <a:ext cx="8064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6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2793269"/>
              </p:ext>
            </p:extLst>
          </p:nvPr>
        </p:nvGraphicFramePr>
        <p:xfrm>
          <a:off x="1064172" y="0"/>
          <a:ext cx="80798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170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04703311"/>
              </p:ext>
            </p:extLst>
          </p:nvPr>
        </p:nvGraphicFramePr>
        <p:xfrm>
          <a:off x="1079938" y="0"/>
          <a:ext cx="8064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1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46453832"/>
              </p:ext>
            </p:extLst>
          </p:nvPr>
        </p:nvGraphicFramePr>
        <p:xfrm>
          <a:off x="1079939" y="63062"/>
          <a:ext cx="8119240" cy="679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999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71094440"/>
              </p:ext>
            </p:extLst>
          </p:nvPr>
        </p:nvGraphicFramePr>
        <p:xfrm>
          <a:off x="1079938" y="0"/>
          <a:ext cx="8064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291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6254008"/>
              </p:ext>
            </p:extLst>
          </p:nvPr>
        </p:nvGraphicFramePr>
        <p:xfrm>
          <a:off x="1079938" y="0"/>
          <a:ext cx="80640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148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5167667"/>
              </p:ext>
            </p:extLst>
          </p:nvPr>
        </p:nvGraphicFramePr>
        <p:xfrm>
          <a:off x="1075764" y="0"/>
          <a:ext cx="806823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323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3968028"/>
              </p:ext>
            </p:extLst>
          </p:nvPr>
        </p:nvGraphicFramePr>
        <p:xfrm>
          <a:off x="1083448" y="0"/>
          <a:ext cx="80605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1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95" y="0"/>
            <a:ext cx="7866205" cy="1088495"/>
          </a:xfrm>
          <a:effectLst>
            <a:outerShdw blurRad="50800" dist="25400" dir="6000000" algn="tl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</a:rPr>
              <a:t>How Was The Assessment Conducted?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5" y="1088495"/>
            <a:ext cx="7409003" cy="5486400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+mn-lt"/>
              </a:rPr>
              <a:t>This was a survey sent to households in Monroe County. </a:t>
            </a:r>
            <a:r>
              <a:rPr lang="en-US" sz="1500" dirty="0">
                <a:latin typeface="+mn-lt"/>
              </a:rPr>
              <a:t>Households were randomly selected in order to achieve the most diverse sample.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Participants were given different options for completing the survey: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dirty="0" smtClean="0">
                <a:latin typeface="+mn-lt"/>
              </a:rPr>
              <a:t>A paper survey that they mailed back to IU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dirty="0" smtClean="0">
                <a:latin typeface="+mn-lt"/>
              </a:rPr>
              <a:t>An online survey that IU collected</a:t>
            </a:r>
          </a:p>
          <a:p>
            <a:endParaRPr lang="en-US" sz="1500" dirty="0" smtClean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All surveys were anonymous (it is impossible to link any survey to the person who completed it)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IU used statistical techniques that help to make this what we call a “representative sample.”</a:t>
            </a:r>
          </a:p>
          <a:p>
            <a:endParaRPr lang="en-US" sz="15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dirty="0" smtClean="0">
                <a:latin typeface="+mn-lt"/>
              </a:rPr>
              <a:t>A representative sample helps us to say ”what percentage of Monroe County residents felt a certain way” as opposed to other types of surveys where you can only say “what percentage of people filling out the survey felt a certain way”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dirty="0" smtClean="0">
                <a:latin typeface="+mn-lt"/>
              </a:rPr>
              <a:t>This helps us better understand how people in the county feel with increased confidence that it actually reflects residents of Monroe County</a:t>
            </a:r>
          </a:p>
          <a:p>
            <a:pPr marL="342900" indent="-342900">
              <a:buFont typeface="Arial" charset="0"/>
              <a:buChar char="•"/>
            </a:pPr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We collected surveys from a total of 3,369 people in 6 different counties</a:t>
            </a:r>
          </a:p>
          <a:p>
            <a:r>
              <a:rPr lang="en-US" sz="1500" b="1" i="1" dirty="0" smtClean="0">
                <a:latin typeface="+mn-lt"/>
              </a:rPr>
              <a:t>In Monroe County: a total of 597 people completed the survey (today’s results)</a:t>
            </a:r>
          </a:p>
          <a:p>
            <a:endParaRPr lang="en-US" sz="1500" dirty="0">
              <a:latin typeface="+mn-lt"/>
            </a:endParaRPr>
          </a:p>
          <a:p>
            <a:endParaRPr lang="en-US" sz="1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683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6238175"/>
              </p:ext>
            </p:extLst>
          </p:nvPr>
        </p:nvGraphicFramePr>
        <p:xfrm>
          <a:off x="1083448" y="0"/>
          <a:ext cx="80605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40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70834577"/>
              </p:ext>
            </p:extLst>
          </p:nvPr>
        </p:nvGraphicFramePr>
        <p:xfrm>
          <a:off x="1091132" y="0"/>
          <a:ext cx="80528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06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411031"/>
              </p:ext>
            </p:extLst>
          </p:nvPr>
        </p:nvGraphicFramePr>
        <p:xfrm>
          <a:off x="1083449" y="0"/>
          <a:ext cx="80605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436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61748223"/>
              </p:ext>
            </p:extLst>
          </p:nvPr>
        </p:nvGraphicFramePr>
        <p:xfrm>
          <a:off x="1083449" y="0"/>
          <a:ext cx="80605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350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85086642"/>
              </p:ext>
            </p:extLst>
          </p:nvPr>
        </p:nvGraphicFramePr>
        <p:xfrm>
          <a:off x="1083448" y="0"/>
          <a:ext cx="806055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76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656" y="1778730"/>
            <a:ext cx="687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Personal Health Behaviors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90797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15986741"/>
              </p:ext>
            </p:extLst>
          </p:nvPr>
        </p:nvGraphicFramePr>
        <p:xfrm>
          <a:off x="1091132" y="0"/>
          <a:ext cx="8052867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378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9283422"/>
              </p:ext>
            </p:extLst>
          </p:nvPr>
        </p:nvGraphicFramePr>
        <p:xfrm>
          <a:off x="1083449" y="0"/>
          <a:ext cx="80605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59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90752452"/>
              </p:ext>
            </p:extLst>
          </p:nvPr>
        </p:nvGraphicFramePr>
        <p:xfrm>
          <a:off x="1068081" y="0"/>
          <a:ext cx="80759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160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66332247"/>
              </p:ext>
            </p:extLst>
          </p:nvPr>
        </p:nvGraphicFramePr>
        <p:xfrm>
          <a:off x="1068080" y="0"/>
          <a:ext cx="807591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11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33" y="901817"/>
            <a:ext cx="737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Description </a:t>
            </a:r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of </a:t>
            </a:r>
          </a:p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Monroe County Participants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54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019" y="1303101"/>
            <a:ext cx="719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Perceived Community Health and Health Needs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6610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65532134"/>
              </p:ext>
            </p:extLst>
          </p:nvPr>
        </p:nvGraphicFramePr>
        <p:xfrm>
          <a:off x="1083449" y="0"/>
          <a:ext cx="806055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599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01129322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875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7795" y="-123295"/>
            <a:ext cx="7866205" cy="1088495"/>
          </a:xfrm>
          <a:effectLst>
            <a:outerShdw blurRad="50800" dist="25400" dir="6000000" algn="tl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000" b="1" dirty="0" smtClean="0">
                <a:latin typeface="+mj-lt"/>
              </a:rPr>
              <a:t>Summary - Highlights</a:t>
            </a:r>
            <a:endParaRPr lang="en-US" sz="3000" b="1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7794" y="850900"/>
            <a:ext cx="7866205" cy="6172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BentonSans Book"/>
                <a:ea typeface="+mn-ea"/>
                <a:cs typeface="BentonSans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BentonSans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enton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enton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enton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-238125"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Perceptions of Personal Health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Most rated overall health as “very good” across all age groups and gender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Most men and women reported Physical and Social health as “good” or “very good”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Men reported higher levels of Mental health compared to women</a:t>
            </a:r>
            <a:endParaRPr lang="en-US" sz="2000" dirty="0" smtClean="0">
              <a:latin typeface="+mn-lt"/>
            </a:endParaRPr>
          </a:p>
          <a:p>
            <a:pPr marL="238125" indent="-238125"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Healthcare Seeking and Access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Majority of the population is covered by private insurance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Most have seen a healthcare provider within the past 6 months across age groups and gender though young men more frequently reported seeing one within the past 2 years 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The most commonly used health-related services were dental care, prescriptions, routine physicals, and immunizations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ommunity health services were used by less than half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The majority reported bein</a:t>
            </a:r>
            <a:r>
              <a:rPr lang="en-US" sz="2000" dirty="0" smtClean="0"/>
              <a:t>g able to afford prescriptions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Some reported having a negative experience (often or sometimes) in health care causing them to lose trust in providers </a:t>
            </a:r>
          </a:p>
          <a:p>
            <a:pPr marL="238125" indent="-238125">
              <a:spcAft>
                <a:spcPts val="2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Personal Health </a:t>
            </a:r>
            <a:r>
              <a:rPr lang="en-US" sz="2400" dirty="0" smtClean="0">
                <a:latin typeface="+mn-lt"/>
              </a:rPr>
              <a:t>Behaviors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The most frequent behaviors reported in the past 30 days are behaviors positively associated with health – eating at home, meeting with friends, being physically active, and getting enough sleep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About 1 in 5 reported eating fruits and veggies, eating at home, maintaining or losing weight, and getting at least 7 hours of sleep a daily activity during the past 12 months</a:t>
            </a:r>
            <a:endParaRPr lang="en-US" sz="2000" dirty="0">
              <a:latin typeface="+mn-lt"/>
            </a:endParaRPr>
          </a:p>
          <a:p>
            <a:pPr marL="238125" indent="-238125">
              <a:spcAft>
                <a:spcPts val="200"/>
              </a:spcAft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Perceived Community Health and Health Needs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Substance use, obesity, chronic disease, mental/behavioral health, and basic needs were the Top 5 Rated community health issues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The issues that got the most support for resource allocation were safe drinking water, access to health care, child abuse prevention, access to fresh foods, and clean outdoor air</a:t>
            </a:r>
          </a:p>
          <a:p>
            <a:pPr marL="1030288" lvl="1" indent="-287338"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/>
              <a:t>The issues that got the least support for resource allocation were bike lanes, pest management, access to trails and walking paths, tobacco use prevention, and services for the homeless</a:t>
            </a:r>
            <a:endParaRPr lang="en-US" sz="2000" dirty="0" smtClean="0">
              <a:latin typeface="+mn-lt"/>
            </a:endParaRPr>
          </a:p>
          <a:p>
            <a:pPr marL="1200150" lvl="1" indent="-457200">
              <a:buFont typeface="Arial" charset="0"/>
              <a:buChar char="•"/>
            </a:pP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94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587905"/>
            <a:ext cx="8013700" cy="1088495"/>
          </a:xfrm>
          <a:effectLst>
            <a:outerShdw blurRad="50800" dist="25400" dir="6000000" algn="tl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smtClean="0">
                <a:latin typeface="+mj-lt"/>
              </a:rPr>
              <a:t>This Community </a:t>
            </a:r>
            <a:r>
              <a:rPr lang="en-US">
                <a:latin typeface="+mj-lt"/>
              </a:rPr>
              <a:t>H</a:t>
            </a:r>
            <a:r>
              <a:rPr lang="en-US" smtClean="0">
                <a:latin typeface="+mj-lt"/>
              </a:rPr>
              <a:t>ealth </a:t>
            </a:r>
            <a:r>
              <a:rPr lang="en-US">
                <a:latin typeface="+mj-lt"/>
              </a:rPr>
              <a:t>N</a:t>
            </a:r>
            <a:r>
              <a:rPr lang="en-US" smtClean="0">
                <a:latin typeface="+mj-lt"/>
              </a:rPr>
              <a:t>eeds </a:t>
            </a:r>
            <a:r>
              <a:rPr lang="en-US" dirty="0">
                <a:latin typeface="+mj-lt"/>
              </a:rPr>
              <a:t>A</a:t>
            </a:r>
            <a:r>
              <a:rPr lang="en-US" smtClean="0">
                <a:latin typeface="+mj-lt"/>
              </a:rPr>
              <a:t>ssessment </a:t>
            </a:r>
            <a:r>
              <a:rPr lang="en-US" dirty="0" smtClean="0">
                <a:latin typeface="+mj-lt"/>
              </a:rPr>
              <a:t>was made possible through the collaboration of:</a:t>
            </a:r>
            <a:endParaRPr lang="en-US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6600" y="2413000"/>
            <a:ext cx="6273800" cy="3716293"/>
            <a:chOff x="2204668" y="2843127"/>
            <a:chExt cx="5501813" cy="31057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454" y="3095050"/>
              <a:ext cx="1696330" cy="17096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89" y="2843127"/>
              <a:ext cx="2566223" cy="9005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756" y="5133155"/>
              <a:ext cx="1751725" cy="8157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668" y="3949894"/>
              <a:ext cx="3309065" cy="68708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1" y="4847795"/>
            <a:ext cx="2076953" cy="153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80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8841737"/>
              </p:ext>
            </p:extLst>
          </p:nvPr>
        </p:nvGraphicFramePr>
        <p:xfrm>
          <a:off x="1066800" y="0"/>
          <a:ext cx="8077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37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26266338"/>
              </p:ext>
            </p:extLst>
          </p:nvPr>
        </p:nvGraphicFramePr>
        <p:xfrm>
          <a:off x="1070810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46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9864648"/>
              </p:ext>
            </p:extLst>
          </p:nvPr>
        </p:nvGraphicFramePr>
        <p:xfrm>
          <a:off x="1058778" y="0"/>
          <a:ext cx="80852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49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88400941"/>
              </p:ext>
            </p:extLst>
          </p:nvPr>
        </p:nvGraphicFramePr>
        <p:xfrm>
          <a:off x="1070811" y="0"/>
          <a:ext cx="80731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44988"/>
      </p:ext>
    </p:extLst>
  </p:cSld>
  <p:clrMapOvr>
    <a:masterClrMapping/>
  </p:clrMapOvr>
</p:sld>
</file>

<file path=ppt/theme/theme1.xml><?xml version="1.0" encoding="utf-8"?>
<a:theme xmlns:a="http://schemas.openxmlformats.org/drawingml/2006/main" name="IU_Powerpoint_Traditional">
  <a:themeElements>
    <a:clrScheme name="Custom 1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98557"/>
      </a:accent2>
      <a:accent3>
        <a:srgbClr val="305B7B"/>
      </a:accent3>
      <a:accent4>
        <a:srgbClr val="DB8E43"/>
      </a:accent4>
      <a:accent5>
        <a:srgbClr val="89CDC1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IUSPH_Powerpoint_A</Template>
  <TotalTime>326</TotalTime>
  <Words>1132</Words>
  <Application>Microsoft Office PowerPoint</Application>
  <PresentationFormat>On-screen Show (4:3)</PresentationFormat>
  <Paragraphs>151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Abadi MT Condensed Light</vt:lpstr>
      <vt:lpstr>Arial</vt:lpstr>
      <vt:lpstr>BentonSans Bold</vt:lpstr>
      <vt:lpstr>BentonSans Book</vt:lpstr>
      <vt:lpstr>BentonSans Medium</vt:lpstr>
      <vt:lpstr>BentonSans Regular</vt:lpstr>
      <vt:lpstr>BentonSansCond Light</vt:lpstr>
      <vt:lpstr>Calibri</vt:lpstr>
      <vt:lpstr>Georgia</vt:lpstr>
      <vt:lpstr>IU_Powerpoint_Traditional</vt:lpstr>
      <vt:lpstr>PowerPoint Presentation</vt:lpstr>
      <vt:lpstr>About The Health Assessment</vt:lpstr>
      <vt:lpstr>Purpose of The Health Assessment</vt:lpstr>
      <vt:lpstr>How Was The Assessment Conducted?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- Highlights</vt:lpstr>
      <vt:lpstr>This Community Health Needs Assessment was made possible through the collaboration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Ashlie Bormann</cp:lastModifiedBy>
  <cp:revision>52</cp:revision>
  <dcterms:created xsi:type="dcterms:W3CDTF">2016-03-23T16:00:37Z</dcterms:created>
  <dcterms:modified xsi:type="dcterms:W3CDTF">2017-12-05T13:33:23Z</dcterms:modified>
</cp:coreProperties>
</file>