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90" r:id="rId3"/>
    <p:sldId id="299" r:id="rId4"/>
    <p:sldId id="296" r:id="rId5"/>
    <p:sldId id="297" r:id="rId6"/>
    <p:sldId id="258" r:id="rId7"/>
    <p:sldId id="298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9E3DF"/>
    <a:srgbClr val="F3CBC3"/>
    <a:srgbClr val="EDA9A9"/>
    <a:srgbClr val="FFCDCD"/>
    <a:srgbClr val="FF8585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649" cy="466379"/>
          </a:xfrm>
          <a:prstGeom prst="rect">
            <a:avLst/>
          </a:prstGeom>
        </p:spPr>
        <p:txBody>
          <a:bodyPr vert="horz" lIns="88252" tIns="44127" rIns="88252" bIns="441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9" y="2"/>
            <a:ext cx="3043649" cy="466379"/>
          </a:xfrm>
          <a:prstGeom prst="rect">
            <a:avLst/>
          </a:prstGeom>
        </p:spPr>
        <p:txBody>
          <a:bodyPr vert="horz" lIns="88252" tIns="44127" rIns="88252" bIns="44127" rtlCol="0"/>
          <a:lstStyle>
            <a:lvl1pPr algn="r">
              <a:defRPr sz="1200"/>
            </a:lvl1pPr>
          </a:lstStyle>
          <a:p>
            <a:fld id="{62265D9C-F6BF-46BF-9098-CEB10E48603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722"/>
            <a:ext cx="3043649" cy="466378"/>
          </a:xfrm>
          <a:prstGeom prst="rect">
            <a:avLst/>
          </a:prstGeom>
        </p:spPr>
        <p:txBody>
          <a:bodyPr vert="horz" lIns="88252" tIns="44127" rIns="88252" bIns="441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9" y="8842722"/>
            <a:ext cx="3043649" cy="466378"/>
          </a:xfrm>
          <a:prstGeom prst="rect">
            <a:avLst/>
          </a:prstGeom>
        </p:spPr>
        <p:txBody>
          <a:bodyPr vert="horz" lIns="88252" tIns="44127" rIns="88252" bIns="44127" rtlCol="0" anchor="b"/>
          <a:lstStyle>
            <a:lvl1pPr algn="r">
              <a:defRPr sz="1200"/>
            </a:lvl1pPr>
          </a:lstStyle>
          <a:p>
            <a:fld id="{9C1A6058-C24D-44D7-A893-426FE01D3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7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Graphics\Stock Photos\istock photos\brushed metal_iStock_000003555386XLarge.jpg"/>
          <p:cNvPicPr>
            <a:picLocks noChangeAspect="1" noChangeArrowheads="1"/>
          </p:cNvPicPr>
          <p:nvPr userDrawn="1"/>
        </p:nvPicPr>
        <p:blipFill>
          <a:blip r:embed="rId2" cstate="print"/>
          <a:srcRect t="1667" b="52805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  <p:pic>
        <p:nvPicPr>
          <p:cNvPr id="18" name="Picture 17" descr="Structurepoint Logo_Pictures cop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-720000">
            <a:off x="-514039" y="-554712"/>
            <a:ext cx="5027953" cy="8044725"/>
          </a:xfrm>
          <a:prstGeom prst="rect">
            <a:avLst/>
          </a:prstGeom>
          <a:effectLst>
            <a:outerShdw blurRad="215900" dist="127000" dir="2700000" algn="tl" rotWithShape="0">
              <a:prstClr val="black">
                <a:alpha val="69000"/>
              </a:prstClr>
            </a:outerShdw>
          </a:effectLst>
        </p:spPr>
      </p:pic>
      <p:pic>
        <p:nvPicPr>
          <p:cNvPr id="10" name="Picture 9" descr="Structurepoint Logo_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57800" y="5105400"/>
            <a:ext cx="2611001" cy="1143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647611" y="1371600"/>
            <a:ext cx="0" cy="29718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26FD5-C29B-4F98-AA0F-D56556BA6878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AC92D-44A8-4C4B-A2CE-982DEEC60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L:\Graphics\Logos\Structurepoint Logo\Structurepoint Logo_White Words Onl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40324"/>
            <a:ext cx="1371600" cy="3153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EE05AE-16C9-4350-8B3D-601A4596552F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C010C93-602E-454F-9230-FEB466EC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 txBox="1">
            <a:spLocks/>
          </p:cNvSpPr>
          <p:nvPr/>
        </p:nvSpPr>
        <p:spPr>
          <a:xfrm>
            <a:off x="4267200" y="1981200"/>
            <a:ext cx="4876800" cy="473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ea typeface="+mj-ea"/>
              </a:rPr>
              <a:t>Kick-Off Meeting</a:t>
            </a:r>
            <a:endParaRPr lang="en-US" sz="3000" noProof="0" dirty="0" smtClean="0">
              <a:ea typeface="+mj-ea"/>
            </a:endParaRPr>
          </a:p>
        </p:txBody>
      </p:sp>
      <p:sp>
        <p:nvSpPr>
          <p:cNvPr id="4" name="Text Placeholder 22"/>
          <p:cNvSpPr txBox="1">
            <a:spLocks/>
          </p:cNvSpPr>
          <p:nvPr/>
        </p:nvSpPr>
        <p:spPr>
          <a:xfrm>
            <a:off x="4267200" y="2667000"/>
            <a:ext cx="4876800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ea typeface="+mj-ea"/>
              </a:rPr>
              <a:t>October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j-ea"/>
              </a:rPr>
              <a:t> </a:t>
            </a:r>
            <a:r>
              <a:rPr lang="en-US" sz="2000" noProof="0" dirty="0" smtClean="0">
                <a:ea typeface="+mj-ea"/>
              </a:rPr>
              <a:t>25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j-ea"/>
              </a:rPr>
              <a:t>, 2018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2816" y="609600"/>
            <a:ext cx="4876800" cy="1143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000" b="1" baseline="0">
                <a:latin typeface="Arial Black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ea typeface="+mj-ea"/>
              </a:rPr>
              <a:t>Southwest Corridor Study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&amp; Study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Monroe County</a:t>
            </a:r>
          </a:p>
          <a:p>
            <a:r>
              <a:rPr lang="en-US" dirty="0" smtClean="0"/>
              <a:t>City of </a:t>
            </a:r>
            <a:r>
              <a:rPr lang="en-US" dirty="0" smtClean="0"/>
              <a:t>Bloomington</a:t>
            </a:r>
          </a:p>
          <a:p>
            <a:r>
              <a:rPr lang="en-US" dirty="0" smtClean="0"/>
              <a:t>BMCMPO</a:t>
            </a:r>
            <a:endParaRPr lang="en-US" dirty="0" smtClean="0"/>
          </a:p>
          <a:p>
            <a:r>
              <a:rPr lang="en-US" dirty="0" smtClean="0"/>
              <a:t>Bloomington Chamber of Commerce</a:t>
            </a:r>
          </a:p>
          <a:p>
            <a:r>
              <a:rPr lang="en-US" dirty="0" smtClean="0"/>
              <a:t>INDOT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American </a:t>
            </a:r>
            <a:r>
              <a:rPr lang="en-US" dirty="0" err="1" smtClean="0"/>
              <a:t>Structurepoint</a:t>
            </a:r>
            <a:endParaRPr lang="en-US" dirty="0" smtClean="0"/>
          </a:p>
          <a:p>
            <a:pPr lvl="1"/>
            <a:r>
              <a:rPr lang="en-US" dirty="0" smtClean="0"/>
              <a:t>Tom Vandenberg</a:t>
            </a:r>
          </a:p>
          <a:p>
            <a:pPr lvl="1"/>
            <a:r>
              <a:rPr lang="en-US" dirty="0" smtClean="0"/>
              <a:t>Patrick Wooden</a:t>
            </a:r>
          </a:p>
        </p:txBody>
      </p:sp>
    </p:spTree>
    <p:extLst>
      <p:ext uri="{BB962C8B-B14F-4D97-AF65-F5344CB8AC3E}">
        <p14:creationId xmlns:p14="http://schemas.microsoft.com/office/powerpoint/2010/main" val="40943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Mobility</a:t>
            </a:r>
          </a:p>
          <a:p>
            <a:r>
              <a:rPr lang="en-US" dirty="0" smtClean="0"/>
              <a:t>Congestion Relief</a:t>
            </a:r>
          </a:p>
          <a:p>
            <a:r>
              <a:rPr lang="en-US" dirty="0" smtClean="0"/>
              <a:t>Greater Traffic Circulation</a:t>
            </a:r>
          </a:p>
          <a:p>
            <a:r>
              <a:rPr lang="en-US" dirty="0" smtClean="0"/>
              <a:t>Accessibility &amp; Connectivity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74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43000" y="1"/>
            <a:ext cx="6669641" cy="6858000"/>
            <a:chOff x="2146344" y="857250"/>
            <a:chExt cx="5002231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44" y="857250"/>
              <a:ext cx="5002231" cy="51435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771460" y="4692330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5200210" y="4595014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551081" y="3620453"/>
              <a:ext cx="731520" cy="2286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200210" y="3538061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5200210" y="3093786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482676" y="3538061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5520250" y="2869758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5437858" y="1319850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5968210" y="2572578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685032" y="2737360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712940" y="3534603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5877723" y="3534603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5761554" y="4685285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6041398" y="4685285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3585096" y="3616995"/>
              <a:ext cx="3924" cy="42160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585096" y="4038600"/>
              <a:ext cx="224904" cy="2857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502705" y="3549491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727609" y="4241959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" name="Text Box 16"/>
            <p:cNvSpPr txBox="1"/>
            <p:nvPr/>
          </p:nvSpPr>
          <p:spPr>
            <a:xfrm>
              <a:off x="3053926" y="5142701"/>
              <a:ext cx="1593533" cy="78661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Legend</a:t>
              </a:r>
              <a:endParaRPr lang="en-US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sz="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Roadway Extension = </a:t>
              </a:r>
            </a:p>
            <a:p>
              <a:r>
                <a:rPr lang="en-US" sz="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sz="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Study Intersection =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052422" y="5429249"/>
              <a:ext cx="26289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064843" y="5564980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6532116" y="4774722"/>
              <a:ext cx="616458" cy="438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712940" y="1319850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76616" y="1319850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4" name="Text Box 25"/>
            <p:cNvSpPr txBox="1"/>
            <p:nvPr/>
          </p:nvSpPr>
          <p:spPr>
            <a:xfrm>
              <a:off x="3753718" y="1948934"/>
              <a:ext cx="783545" cy="4974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Currently Experiencing Congestion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529148" y="1484633"/>
              <a:ext cx="908711" cy="7101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545865" y="2199550"/>
              <a:ext cx="974385" cy="6700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3"/>
            </p:cNvCxnSpPr>
            <p:nvPr/>
          </p:nvCxnSpPr>
          <p:spPr>
            <a:xfrm>
              <a:off x="4537264" y="2197657"/>
              <a:ext cx="711173" cy="8865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57419" y="4677405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72531" y="1305486"/>
              <a:ext cx="164783" cy="16478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13064" y="101398"/>
            <a:ext cx="2831080" cy="584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Study Area</a:t>
            </a:r>
            <a:endParaRPr lang="en-US" sz="3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10" y="228600"/>
            <a:ext cx="5021580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76200" y="228600"/>
            <a:ext cx="434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Thoroughfare Plan</a:t>
            </a:r>
            <a:endParaRPr lang="en-US" sz="35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4281981"/>
              </p:ext>
            </p:extLst>
          </p:nvPr>
        </p:nvGraphicFramePr>
        <p:xfrm>
          <a:off x="457200" y="1066800"/>
          <a:ext cx="80772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000"/>
                <a:gridCol w="699600"/>
                <a:gridCol w="699600"/>
                <a:gridCol w="699600"/>
                <a:gridCol w="699600"/>
                <a:gridCol w="699600"/>
                <a:gridCol w="699600"/>
                <a:gridCol w="699600"/>
              </a:tblGrid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April</a:t>
                      </a:r>
                      <a:endParaRPr lang="en-US" sz="1200" dirty="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Kick-Off</a:t>
                      </a:r>
                      <a:r>
                        <a:rPr lang="en-US" sz="1200" baseline="0" dirty="0" smtClean="0"/>
                        <a:t> Meeting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Collection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Existing</a:t>
                      </a:r>
                      <a:r>
                        <a:rPr lang="en-US" sz="1200" baseline="0" dirty="0" smtClean="0"/>
                        <a:t> Condition Analysis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Public</a:t>
                      </a:r>
                      <a:r>
                        <a:rPr lang="en-US" sz="1200" baseline="0" dirty="0" smtClean="0"/>
                        <a:t> Meeting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Future Condition Analysis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Public</a:t>
                      </a:r>
                      <a:r>
                        <a:rPr lang="en-US" sz="1200" baseline="0" dirty="0" smtClean="0"/>
                        <a:t> Meeting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Corridor</a:t>
                      </a:r>
                      <a:r>
                        <a:rPr lang="en-US" sz="1200" baseline="0" dirty="0" smtClean="0"/>
                        <a:t> Study Preliminary Report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524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Corridor</a:t>
                      </a:r>
                      <a:r>
                        <a:rPr lang="en-US" sz="1200" baseline="0" dirty="0" smtClean="0"/>
                        <a:t> Study Final Report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>
            <a:spLocks noChangeAspect="1"/>
          </p:cNvSpPr>
          <p:nvPr/>
        </p:nvSpPr>
        <p:spPr>
          <a:xfrm>
            <a:off x="3657600" y="1752600"/>
            <a:ext cx="647178" cy="258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4419600" y="2286000"/>
            <a:ext cx="611225" cy="258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5791200" y="3276600"/>
            <a:ext cx="346959" cy="258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6172200" y="3810001"/>
            <a:ext cx="685797" cy="228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6858000" y="4343400"/>
            <a:ext cx="283343" cy="258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105400" y="2743200"/>
            <a:ext cx="611225" cy="258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7162800" y="4876800"/>
            <a:ext cx="611225" cy="258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7848600" y="5410200"/>
            <a:ext cx="609600" cy="2581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841275" cy="2057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7800" y="3276600"/>
            <a:ext cx="63246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Tom Vandenberg</a:t>
            </a:r>
          </a:p>
          <a:p>
            <a:pPr marL="0" indent="0" algn="ctr">
              <a:buNone/>
            </a:pPr>
            <a:r>
              <a:rPr lang="en-US" dirty="0" smtClean="0"/>
              <a:t>American </a:t>
            </a:r>
            <a:r>
              <a:rPr lang="en-US" dirty="0" err="1" smtClean="0"/>
              <a:t>Structurepoint</a:t>
            </a:r>
            <a:r>
              <a:rPr lang="en-US" dirty="0" smtClean="0"/>
              <a:t>, Inc.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317-419-1263</a:t>
            </a:r>
          </a:p>
          <a:p>
            <a:pPr marL="0" indent="0" algn="ctr">
              <a:buNone/>
            </a:pPr>
            <a:r>
              <a:rPr lang="en-US" sz="2000" dirty="0" smtClean="0"/>
              <a:t>tvandenberg@structurepoint.com</a:t>
            </a:r>
          </a:p>
        </p:txBody>
      </p:sp>
    </p:spTree>
    <p:extLst>
      <p:ext uri="{BB962C8B-B14F-4D97-AF65-F5344CB8AC3E}">
        <p14:creationId xmlns:p14="http://schemas.microsoft.com/office/powerpoint/2010/main" val="3295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1231</TotalTime>
  <Words>90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Times New Roman</vt:lpstr>
      <vt:lpstr>Office Theme</vt:lpstr>
      <vt:lpstr>PowerPoint Presentation</vt:lpstr>
      <vt:lpstr>Stakeholders &amp; Study Team</vt:lpstr>
      <vt:lpstr>Study Purposes</vt:lpstr>
      <vt:lpstr>PowerPoint Presentation</vt:lpstr>
      <vt:lpstr>PowerPoint Presentation</vt:lpstr>
      <vt:lpstr>Schedule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Gillmore</dc:creator>
  <cp:lastModifiedBy>Vandenberg, Tom</cp:lastModifiedBy>
  <cp:revision>155</cp:revision>
  <cp:lastPrinted>2018-10-24T14:46:10Z</cp:lastPrinted>
  <dcterms:created xsi:type="dcterms:W3CDTF">2011-11-08T15:51:55Z</dcterms:created>
  <dcterms:modified xsi:type="dcterms:W3CDTF">2018-10-24T15:19:35Z</dcterms:modified>
</cp:coreProperties>
</file>