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0" r:id="rId3"/>
    <p:sldId id="359" r:id="rId4"/>
    <p:sldId id="388" r:id="rId5"/>
    <p:sldId id="390" r:id="rId6"/>
    <p:sldId id="391" r:id="rId7"/>
    <p:sldId id="392" r:id="rId8"/>
    <p:sldId id="399" r:id="rId9"/>
    <p:sldId id="404" r:id="rId10"/>
    <p:sldId id="393" r:id="rId11"/>
    <p:sldId id="400" r:id="rId12"/>
    <p:sldId id="401" r:id="rId13"/>
    <p:sldId id="394" r:id="rId14"/>
    <p:sldId id="403" r:id="rId15"/>
    <p:sldId id="398" r:id="rId16"/>
    <p:sldId id="396" r:id="rId17"/>
    <p:sldId id="397" r:id="rId18"/>
    <p:sldId id="402" r:id="rId19"/>
    <p:sldId id="395" r:id="rId20"/>
    <p:sldId id="405" r:id="rId21"/>
    <p:sldId id="389" r:id="rId22"/>
    <p:sldId id="361" r:id="rId23"/>
    <p:sldId id="362" r:id="rId24"/>
    <p:sldId id="366" r:id="rId25"/>
    <p:sldId id="363" r:id="rId26"/>
    <p:sldId id="368" r:id="rId27"/>
    <p:sldId id="406" r:id="rId28"/>
    <p:sldId id="376" r:id="rId29"/>
    <p:sldId id="407" r:id="rId30"/>
    <p:sldId id="365" r:id="rId31"/>
    <p:sldId id="370" r:id="rId32"/>
    <p:sldId id="371" r:id="rId33"/>
    <p:sldId id="377" r:id="rId34"/>
    <p:sldId id="367" r:id="rId35"/>
    <p:sldId id="364" r:id="rId36"/>
    <p:sldId id="372" r:id="rId37"/>
    <p:sldId id="374" r:id="rId38"/>
    <p:sldId id="373" r:id="rId39"/>
    <p:sldId id="409" r:id="rId40"/>
    <p:sldId id="408" r:id="rId41"/>
    <p:sldId id="379" r:id="rId42"/>
    <p:sldId id="378" r:id="rId43"/>
    <p:sldId id="380"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54"/>
    <a:srgbClr val="EFB509"/>
    <a:srgbClr val="F26419"/>
    <a:srgbClr val="CD7213"/>
    <a:srgbClr val="F6AE2D"/>
    <a:srgbClr val="86BBD8"/>
    <a:srgbClr val="33658A"/>
    <a:srgbClr val="DFB009"/>
    <a:srgbClr val="BC3908"/>
    <a:srgbClr val="5F09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1" autoAdjust="0"/>
    <p:restoredTop sz="94660"/>
  </p:normalViewPr>
  <p:slideViewPr>
    <p:cSldViewPr snapToGrid="0">
      <p:cViewPr varScale="1">
        <p:scale>
          <a:sx n="111" d="100"/>
          <a:sy n="111" d="100"/>
        </p:scale>
        <p:origin x="16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C4C11-2E53-43E6-BF23-3BB42923DD6D}"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DE5EB8E9-6991-41F6-8322-D0303480A3EA}">
      <dgm:prSet phldrT="[Text]" custT="1"/>
      <dgm:spPr>
        <a:solidFill>
          <a:srgbClr val="002C54"/>
        </a:solidFill>
      </dgm:spPr>
      <dgm:t>
        <a:bodyPr/>
        <a:lstStyle/>
        <a:p>
          <a:r>
            <a:rPr lang="en-US" sz="1800" dirty="0">
              <a:latin typeface="BentonSansCond Regular" panose="02000606040000020004" pitchFamily="50" charset="0"/>
            </a:rPr>
            <a:t>Developers</a:t>
          </a:r>
        </a:p>
      </dgm:t>
    </dgm:pt>
    <dgm:pt modelId="{EBC3AAF8-8ED8-4BD6-AFBC-118227D86F9C}" type="parTrans" cxnId="{C44BDA39-08CC-4B40-9A1F-3AF64FDD625F}">
      <dgm:prSet/>
      <dgm:spPr/>
      <dgm:t>
        <a:bodyPr/>
        <a:lstStyle/>
        <a:p>
          <a:endParaRPr lang="en-US"/>
        </a:p>
      </dgm:t>
    </dgm:pt>
    <dgm:pt modelId="{ABCD4264-7195-4A48-ABCD-50E3F8A87ED3}" type="sibTrans" cxnId="{C44BDA39-08CC-4B40-9A1F-3AF64FDD625F}">
      <dgm:prSet/>
      <dgm:spPr>
        <a:solidFill>
          <a:srgbClr val="F26419">
            <a:alpha val="89804"/>
          </a:srgbClr>
        </a:solidFill>
      </dgm:spPr>
      <dgm:t>
        <a:bodyPr/>
        <a:lstStyle/>
        <a:p>
          <a:endParaRPr lang="en-US"/>
        </a:p>
      </dgm:t>
    </dgm:pt>
    <dgm:pt modelId="{0BE381CB-E91B-476D-9580-7C91EDB87DD5}">
      <dgm:prSet phldrT="[Text]"/>
      <dgm:spPr>
        <a:solidFill>
          <a:srgbClr val="002C54"/>
        </a:solidFill>
      </dgm:spPr>
      <dgm:t>
        <a:bodyPr/>
        <a:lstStyle/>
        <a:p>
          <a:r>
            <a:rPr lang="en-US" dirty="0">
              <a:latin typeface="BentonSansCond Regular" panose="02000606040000020004" pitchFamily="50" charset="0"/>
            </a:rPr>
            <a:t>Commercial Real Estate</a:t>
          </a:r>
        </a:p>
      </dgm:t>
    </dgm:pt>
    <dgm:pt modelId="{6D537B02-FAEE-4B08-A3C7-AE963FB5ED99}" type="parTrans" cxnId="{479F5D57-AF93-4C42-BF81-29E73E501C72}">
      <dgm:prSet/>
      <dgm:spPr/>
      <dgm:t>
        <a:bodyPr/>
        <a:lstStyle/>
        <a:p>
          <a:endParaRPr lang="en-US"/>
        </a:p>
      </dgm:t>
    </dgm:pt>
    <dgm:pt modelId="{79CBE830-F569-43A8-8E0F-E3615AEE6ABC}" type="sibTrans" cxnId="{479F5D57-AF93-4C42-BF81-29E73E501C72}">
      <dgm:prSet/>
      <dgm:spPr>
        <a:solidFill>
          <a:srgbClr val="F26419">
            <a:alpha val="90000"/>
          </a:srgbClr>
        </a:solidFill>
      </dgm:spPr>
      <dgm:t>
        <a:bodyPr/>
        <a:lstStyle/>
        <a:p>
          <a:endParaRPr lang="en-US"/>
        </a:p>
      </dgm:t>
    </dgm:pt>
    <dgm:pt modelId="{FC353C27-82C7-45A3-B305-911739D157DC}">
      <dgm:prSet phldrT="[Text]" custT="1"/>
      <dgm:spPr>
        <a:solidFill>
          <a:srgbClr val="002C54"/>
        </a:solidFill>
      </dgm:spPr>
      <dgm:t>
        <a:bodyPr/>
        <a:lstStyle/>
        <a:p>
          <a:r>
            <a:rPr lang="en-US" sz="1800" dirty="0">
              <a:latin typeface="BentonSansCond Regular" panose="02000606040000020004" pitchFamily="50" charset="0"/>
            </a:rPr>
            <a:t>Community Leader Groups</a:t>
          </a:r>
        </a:p>
      </dgm:t>
    </dgm:pt>
    <dgm:pt modelId="{60252733-2A3B-493D-A39E-61969C0D3845}" type="parTrans" cxnId="{7165FA5E-2990-4827-9D57-5E567ABB404C}">
      <dgm:prSet/>
      <dgm:spPr/>
      <dgm:t>
        <a:bodyPr/>
        <a:lstStyle/>
        <a:p>
          <a:endParaRPr lang="en-US"/>
        </a:p>
      </dgm:t>
    </dgm:pt>
    <dgm:pt modelId="{AC40A463-5E09-44F3-9DAA-24D1291D4275}" type="sibTrans" cxnId="{7165FA5E-2990-4827-9D57-5E567ABB404C}">
      <dgm:prSet/>
      <dgm:spPr>
        <a:solidFill>
          <a:srgbClr val="F26419">
            <a:alpha val="90000"/>
          </a:srgbClr>
        </a:solidFill>
      </dgm:spPr>
      <dgm:t>
        <a:bodyPr/>
        <a:lstStyle/>
        <a:p>
          <a:endParaRPr lang="en-US"/>
        </a:p>
      </dgm:t>
    </dgm:pt>
    <dgm:pt modelId="{6902FFAF-D447-4B65-9F43-EEFAEDCBCD9A}" type="pres">
      <dgm:prSet presAssocID="{507C4C11-2E53-43E6-BF23-3BB42923DD6D}" presName="Name0" presStyleCnt="0">
        <dgm:presLayoutVars>
          <dgm:chMax val="21"/>
          <dgm:chPref val="21"/>
        </dgm:presLayoutVars>
      </dgm:prSet>
      <dgm:spPr/>
    </dgm:pt>
    <dgm:pt modelId="{2E349285-0D5B-439E-88DE-F2EB9BCEBAC8}" type="pres">
      <dgm:prSet presAssocID="{DE5EB8E9-6991-41F6-8322-D0303480A3EA}" presName="text1" presStyleCnt="0"/>
      <dgm:spPr/>
    </dgm:pt>
    <dgm:pt modelId="{77CE73C9-EA25-4B37-A93E-09B4DE166695}" type="pres">
      <dgm:prSet presAssocID="{DE5EB8E9-6991-41F6-8322-D0303480A3EA}" presName="textRepeatNode" presStyleLbl="alignNode1" presStyleIdx="0" presStyleCnt="3">
        <dgm:presLayoutVars>
          <dgm:chMax val="0"/>
          <dgm:chPref val="0"/>
          <dgm:bulletEnabled val="1"/>
        </dgm:presLayoutVars>
      </dgm:prSet>
      <dgm:spPr/>
    </dgm:pt>
    <dgm:pt modelId="{86A5B32E-220E-4A4E-8E07-060BEAC8FD49}" type="pres">
      <dgm:prSet presAssocID="{DE5EB8E9-6991-41F6-8322-D0303480A3EA}" presName="textaccent1" presStyleCnt="0"/>
      <dgm:spPr/>
    </dgm:pt>
    <dgm:pt modelId="{D851622E-76BB-43D8-85DF-A97B0C2B0805}" type="pres">
      <dgm:prSet presAssocID="{DE5EB8E9-6991-41F6-8322-D0303480A3EA}" presName="accentRepeatNode" presStyleLbl="solidAlignAcc1" presStyleIdx="0" presStyleCnt="6"/>
      <dgm:spPr/>
    </dgm:pt>
    <dgm:pt modelId="{2851E7C0-8EA1-4144-B8A5-5C15F020357A}" type="pres">
      <dgm:prSet presAssocID="{ABCD4264-7195-4A48-ABCD-50E3F8A87ED3}" presName="image1" presStyleCnt="0"/>
      <dgm:spPr/>
    </dgm:pt>
    <dgm:pt modelId="{CC911364-F863-480C-B70C-CAC83808CD66}" type="pres">
      <dgm:prSet presAssocID="{ABCD4264-7195-4A48-ABCD-50E3F8A87ED3}" presName="imageRepeatNode" presStyleLbl="alignAcc1" presStyleIdx="0" presStyleCnt="3"/>
      <dgm:spPr/>
    </dgm:pt>
    <dgm:pt modelId="{53853353-AB09-46D2-BDAC-AA631A46734A}" type="pres">
      <dgm:prSet presAssocID="{ABCD4264-7195-4A48-ABCD-50E3F8A87ED3}" presName="imageaccent1" presStyleCnt="0"/>
      <dgm:spPr/>
    </dgm:pt>
    <dgm:pt modelId="{7DD13CC8-2307-4808-A6B5-AE247CC1B7B4}" type="pres">
      <dgm:prSet presAssocID="{ABCD4264-7195-4A48-ABCD-50E3F8A87ED3}" presName="accentRepeatNode" presStyleLbl="solidAlignAcc1" presStyleIdx="1" presStyleCnt="6"/>
      <dgm:spPr/>
    </dgm:pt>
    <dgm:pt modelId="{9BBE4E2C-24B1-42CA-9C5A-45A2241CBD84}" type="pres">
      <dgm:prSet presAssocID="{0BE381CB-E91B-476D-9580-7C91EDB87DD5}" presName="text2" presStyleCnt="0"/>
      <dgm:spPr/>
    </dgm:pt>
    <dgm:pt modelId="{E9EA5D29-5223-4EA7-B556-09396B84D4EA}" type="pres">
      <dgm:prSet presAssocID="{0BE381CB-E91B-476D-9580-7C91EDB87DD5}" presName="textRepeatNode" presStyleLbl="alignNode1" presStyleIdx="1" presStyleCnt="3">
        <dgm:presLayoutVars>
          <dgm:chMax val="0"/>
          <dgm:chPref val="0"/>
          <dgm:bulletEnabled val="1"/>
        </dgm:presLayoutVars>
      </dgm:prSet>
      <dgm:spPr/>
    </dgm:pt>
    <dgm:pt modelId="{5DD9DE45-4A1E-485D-B8E6-2BD092B3BF2A}" type="pres">
      <dgm:prSet presAssocID="{0BE381CB-E91B-476D-9580-7C91EDB87DD5}" presName="textaccent2" presStyleCnt="0"/>
      <dgm:spPr/>
    </dgm:pt>
    <dgm:pt modelId="{5CA0BAA7-26EE-49EE-A76C-9EBB2429E6FA}" type="pres">
      <dgm:prSet presAssocID="{0BE381CB-E91B-476D-9580-7C91EDB87DD5}" presName="accentRepeatNode" presStyleLbl="solidAlignAcc1" presStyleIdx="2" presStyleCnt="6"/>
      <dgm:spPr/>
    </dgm:pt>
    <dgm:pt modelId="{8157F5DD-1829-4226-9275-AA53E40F61F4}" type="pres">
      <dgm:prSet presAssocID="{79CBE830-F569-43A8-8E0F-E3615AEE6ABC}" presName="image2" presStyleCnt="0"/>
      <dgm:spPr/>
    </dgm:pt>
    <dgm:pt modelId="{63F54A07-52E1-46B7-B84D-A7F08F7096A1}" type="pres">
      <dgm:prSet presAssocID="{79CBE830-F569-43A8-8E0F-E3615AEE6ABC}" presName="imageRepeatNode" presStyleLbl="alignAcc1" presStyleIdx="1" presStyleCnt="3"/>
      <dgm:spPr/>
    </dgm:pt>
    <dgm:pt modelId="{096E114A-5D7C-463D-B1CC-B8BE6D58D8DE}" type="pres">
      <dgm:prSet presAssocID="{79CBE830-F569-43A8-8E0F-E3615AEE6ABC}" presName="imageaccent2" presStyleCnt="0"/>
      <dgm:spPr/>
    </dgm:pt>
    <dgm:pt modelId="{93886820-37DB-49F1-A4E2-1EA0334744DF}" type="pres">
      <dgm:prSet presAssocID="{79CBE830-F569-43A8-8E0F-E3615AEE6ABC}" presName="accentRepeatNode" presStyleLbl="solidAlignAcc1" presStyleIdx="3" presStyleCnt="6"/>
      <dgm:spPr/>
    </dgm:pt>
    <dgm:pt modelId="{ED1169AB-3818-4DE7-9B9F-B4CE4364F439}" type="pres">
      <dgm:prSet presAssocID="{FC353C27-82C7-45A3-B305-911739D157DC}" presName="text3" presStyleCnt="0"/>
      <dgm:spPr/>
    </dgm:pt>
    <dgm:pt modelId="{163D463A-7B3C-40DD-8E51-26B7D0920FD8}" type="pres">
      <dgm:prSet presAssocID="{FC353C27-82C7-45A3-B305-911739D157DC}" presName="textRepeatNode" presStyleLbl="alignNode1" presStyleIdx="2" presStyleCnt="3">
        <dgm:presLayoutVars>
          <dgm:chMax val="0"/>
          <dgm:chPref val="0"/>
          <dgm:bulletEnabled val="1"/>
        </dgm:presLayoutVars>
      </dgm:prSet>
      <dgm:spPr/>
    </dgm:pt>
    <dgm:pt modelId="{6697D006-A3EB-431C-BFC1-3B49AB579EAF}" type="pres">
      <dgm:prSet presAssocID="{FC353C27-82C7-45A3-B305-911739D157DC}" presName="textaccent3" presStyleCnt="0"/>
      <dgm:spPr/>
    </dgm:pt>
    <dgm:pt modelId="{DE735EAA-A975-43E5-8F0E-32EE34F17D54}" type="pres">
      <dgm:prSet presAssocID="{FC353C27-82C7-45A3-B305-911739D157DC}" presName="accentRepeatNode" presStyleLbl="solidAlignAcc1" presStyleIdx="4" presStyleCnt="6"/>
      <dgm:spPr/>
    </dgm:pt>
    <dgm:pt modelId="{5959989D-EB56-4178-9B40-42F94DB27CAD}" type="pres">
      <dgm:prSet presAssocID="{AC40A463-5E09-44F3-9DAA-24D1291D4275}" presName="image3" presStyleCnt="0"/>
      <dgm:spPr/>
    </dgm:pt>
    <dgm:pt modelId="{04FC7491-A22A-4DCF-9A94-6A39AEF24762}" type="pres">
      <dgm:prSet presAssocID="{AC40A463-5E09-44F3-9DAA-24D1291D4275}" presName="imageRepeatNode" presStyleLbl="alignAcc1" presStyleIdx="2" presStyleCnt="3"/>
      <dgm:spPr/>
    </dgm:pt>
    <dgm:pt modelId="{38014FA0-2A18-4389-B1AB-5088FF410E7E}" type="pres">
      <dgm:prSet presAssocID="{AC40A463-5E09-44F3-9DAA-24D1291D4275}" presName="imageaccent3" presStyleCnt="0"/>
      <dgm:spPr/>
    </dgm:pt>
    <dgm:pt modelId="{2DD02ADD-E681-407E-8C4C-AE07FD37BD10}" type="pres">
      <dgm:prSet presAssocID="{AC40A463-5E09-44F3-9DAA-24D1291D4275}" presName="accentRepeatNode" presStyleLbl="solidAlignAcc1" presStyleIdx="5" presStyleCnt="6"/>
      <dgm:spPr/>
    </dgm:pt>
  </dgm:ptLst>
  <dgm:cxnLst>
    <dgm:cxn modelId="{78DC5D14-C367-44C9-9081-5B301E627AD2}" type="presOf" srcId="{0BE381CB-E91B-476D-9580-7C91EDB87DD5}" destId="{E9EA5D29-5223-4EA7-B556-09396B84D4EA}" srcOrd="0" destOrd="0" presId="urn:microsoft.com/office/officeart/2008/layout/HexagonCluster"/>
    <dgm:cxn modelId="{C44BDA39-08CC-4B40-9A1F-3AF64FDD625F}" srcId="{507C4C11-2E53-43E6-BF23-3BB42923DD6D}" destId="{DE5EB8E9-6991-41F6-8322-D0303480A3EA}" srcOrd="0" destOrd="0" parTransId="{EBC3AAF8-8ED8-4BD6-AFBC-118227D86F9C}" sibTransId="{ABCD4264-7195-4A48-ABCD-50E3F8A87ED3}"/>
    <dgm:cxn modelId="{7165FA5E-2990-4827-9D57-5E567ABB404C}" srcId="{507C4C11-2E53-43E6-BF23-3BB42923DD6D}" destId="{FC353C27-82C7-45A3-B305-911739D157DC}" srcOrd="2" destOrd="0" parTransId="{60252733-2A3B-493D-A39E-61969C0D3845}" sibTransId="{AC40A463-5E09-44F3-9DAA-24D1291D4275}"/>
    <dgm:cxn modelId="{85E22F68-61CE-4F8D-85D1-5C29F711BF7A}" type="presOf" srcId="{FC353C27-82C7-45A3-B305-911739D157DC}" destId="{163D463A-7B3C-40DD-8E51-26B7D0920FD8}" srcOrd="0" destOrd="0" presId="urn:microsoft.com/office/officeart/2008/layout/HexagonCluster"/>
    <dgm:cxn modelId="{BD820B6C-74EE-4DA1-81DF-59389C1DC2C8}" type="presOf" srcId="{AC40A463-5E09-44F3-9DAA-24D1291D4275}" destId="{04FC7491-A22A-4DCF-9A94-6A39AEF24762}" srcOrd="0" destOrd="0" presId="urn:microsoft.com/office/officeart/2008/layout/HexagonCluster"/>
    <dgm:cxn modelId="{479F5D57-AF93-4C42-BF81-29E73E501C72}" srcId="{507C4C11-2E53-43E6-BF23-3BB42923DD6D}" destId="{0BE381CB-E91B-476D-9580-7C91EDB87DD5}" srcOrd="1" destOrd="0" parTransId="{6D537B02-FAEE-4B08-A3C7-AE963FB5ED99}" sibTransId="{79CBE830-F569-43A8-8E0F-E3615AEE6ABC}"/>
    <dgm:cxn modelId="{749C42B4-63C2-460D-9939-9406C35D8114}" type="presOf" srcId="{DE5EB8E9-6991-41F6-8322-D0303480A3EA}" destId="{77CE73C9-EA25-4B37-A93E-09B4DE166695}" srcOrd="0" destOrd="0" presId="urn:microsoft.com/office/officeart/2008/layout/HexagonCluster"/>
    <dgm:cxn modelId="{EAC30EC8-B2E2-4D92-9C1D-76A54B373D30}" type="presOf" srcId="{79CBE830-F569-43A8-8E0F-E3615AEE6ABC}" destId="{63F54A07-52E1-46B7-B84D-A7F08F7096A1}" srcOrd="0" destOrd="0" presId="urn:microsoft.com/office/officeart/2008/layout/HexagonCluster"/>
    <dgm:cxn modelId="{0CF15FCA-6A57-48E0-8C6E-9312D6AD0E43}" type="presOf" srcId="{507C4C11-2E53-43E6-BF23-3BB42923DD6D}" destId="{6902FFAF-D447-4B65-9F43-EEFAEDCBCD9A}" srcOrd="0" destOrd="0" presId="urn:microsoft.com/office/officeart/2008/layout/HexagonCluster"/>
    <dgm:cxn modelId="{1F167BCD-6FDD-49D1-B447-EED8AB97C967}" type="presOf" srcId="{ABCD4264-7195-4A48-ABCD-50E3F8A87ED3}" destId="{CC911364-F863-480C-B70C-CAC83808CD66}" srcOrd="0" destOrd="0" presId="urn:microsoft.com/office/officeart/2008/layout/HexagonCluster"/>
    <dgm:cxn modelId="{EC2A15F5-CEF1-4127-A44B-68B3EB54617D}" type="presParOf" srcId="{6902FFAF-D447-4B65-9F43-EEFAEDCBCD9A}" destId="{2E349285-0D5B-439E-88DE-F2EB9BCEBAC8}" srcOrd="0" destOrd="0" presId="urn:microsoft.com/office/officeart/2008/layout/HexagonCluster"/>
    <dgm:cxn modelId="{E2F4C2F9-7F9F-4150-B94C-9CA5BA199CAF}" type="presParOf" srcId="{2E349285-0D5B-439E-88DE-F2EB9BCEBAC8}" destId="{77CE73C9-EA25-4B37-A93E-09B4DE166695}" srcOrd="0" destOrd="0" presId="urn:microsoft.com/office/officeart/2008/layout/HexagonCluster"/>
    <dgm:cxn modelId="{5A83CDC1-9688-4069-926D-2B1A1F7124D9}" type="presParOf" srcId="{6902FFAF-D447-4B65-9F43-EEFAEDCBCD9A}" destId="{86A5B32E-220E-4A4E-8E07-060BEAC8FD49}" srcOrd="1" destOrd="0" presId="urn:microsoft.com/office/officeart/2008/layout/HexagonCluster"/>
    <dgm:cxn modelId="{26D6E9B5-23D3-4CC8-9871-5C396035C871}" type="presParOf" srcId="{86A5B32E-220E-4A4E-8E07-060BEAC8FD49}" destId="{D851622E-76BB-43D8-85DF-A97B0C2B0805}" srcOrd="0" destOrd="0" presId="urn:microsoft.com/office/officeart/2008/layout/HexagonCluster"/>
    <dgm:cxn modelId="{35CE3D43-9966-4316-A0C1-A41EC4273D52}" type="presParOf" srcId="{6902FFAF-D447-4B65-9F43-EEFAEDCBCD9A}" destId="{2851E7C0-8EA1-4144-B8A5-5C15F020357A}" srcOrd="2" destOrd="0" presId="urn:microsoft.com/office/officeart/2008/layout/HexagonCluster"/>
    <dgm:cxn modelId="{62059840-D971-4A64-84FA-A1141BF7FB1E}" type="presParOf" srcId="{2851E7C0-8EA1-4144-B8A5-5C15F020357A}" destId="{CC911364-F863-480C-B70C-CAC83808CD66}" srcOrd="0" destOrd="0" presId="urn:microsoft.com/office/officeart/2008/layout/HexagonCluster"/>
    <dgm:cxn modelId="{FDEB8AC1-58E3-4E5A-9A4F-EF43818E6914}" type="presParOf" srcId="{6902FFAF-D447-4B65-9F43-EEFAEDCBCD9A}" destId="{53853353-AB09-46D2-BDAC-AA631A46734A}" srcOrd="3" destOrd="0" presId="urn:microsoft.com/office/officeart/2008/layout/HexagonCluster"/>
    <dgm:cxn modelId="{E3A9C032-8F24-4CA1-88CB-E18769012F7A}" type="presParOf" srcId="{53853353-AB09-46D2-BDAC-AA631A46734A}" destId="{7DD13CC8-2307-4808-A6B5-AE247CC1B7B4}" srcOrd="0" destOrd="0" presId="urn:microsoft.com/office/officeart/2008/layout/HexagonCluster"/>
    <dgm:cxn modelId="{284DBACE-CD83-4409-9999-D0DE3C888752}" type="presParOf" srcId="{6902FFAF-D447-4B65-9F43-EEFAEDCBCD9A}" destId="{9BBE4E2C-24B1-42CA-9C5A-45A2241CBD84}" srcOrd="4" destOrd="0" presId="urn:microsoft.com/office/officeart/2008/layout/HexagonCluster"/>
    <dgm:cxn modelId="{6AF64774-7783-484F-95D8-40E6C3A50D63}" type="presParOf" srcId="{9BBE4E2C-24B1-42CA-9C5A-45A2241CBD84}" destId="{E9EA5D29-5223-4EA7-B556-09396B84D4EA}" srcOrd="0" destOrd="0" presId="urn:microsoft.com/office/officeart/2008/layout/HexagonCluster"/>
    <dgm:cxn modelId="{7271FD71-79D8-4327-B365-ED009B22C29C}" type="presParOf" srcId="{6902FFAF-D447-4B65-9F43-EEFAEDCBCD9A}" destId="{5DD9DE45-4A1E-485D-B8E6-2BD092B3BF2A}" srcOrd="5" destOrd="0" presId="urn:microsoft.com/office/officeart/2008/layout/HexagonCluster"/>
    <dgm:cxn modelId="{502DFE3F-038F-494A-AC1D-1DA982D3785A}" type="presParOf" srcId="{5DD9DE45-4A1E-485D-B8E6-2BD092B3BF2A}" destId="{5CA0BAA7-26EE-49EE-A76C-9EBB2429E6FA}" srcOrd="0" destOrd="0" presId="urn:microsoft.com/office/officeart/2008/layout/HexagonCluster"/>
    <dgm:cxn modelId="{F8C2531E-BA3F-4EB1-BB37-6BB0667DA148}" type="presParOf" srcId="{6902FFAF-D447-4B65-9F43-EEFAEDCBCD9A}" destId="{8157F5DD-1829-4226-9275-AA53E40F61F4}" srcOrd="6" destOrd="0" presId="urn:microsoft.com/office/officeart/2008/layout/HexagonCluster"/>
    <dgm:cxn modelId="{D2CA899D-111D-4F17-B3D8-47CB6F977BE0}" type="presParOf" srcId="{8157F5DD-1829-4226-9275-AA53E40F61F4}" destId="{63F54A07-52E1-46B7-B84D-A7F08F7096A1}" srcOrd="0" destOrd="0" presId="urn:microsoft.com/office/officeart/2008/layout/HexagonCluster"/>
    <dgm:cxn modelId="{61D9727E-8037-4201-86E9-4B09453747B1}" type="presParOf" srcId="{6902FFAF-D447-4B65-9F43-EEFAEDCBCD9A}" destId="{096E114A-5D7C-463D-B1CC-B8BE6D58D8DE}" srcOrd="7" destOrd="0" presId="urn:microsoft.com/office/officeart/2008/layout/HexagonCluster"/>
    <dgm:cxn modelId="{52FE8B81-C6F6-4C0B-8950-12EFBD6659E8}" type="presParOf" srcId="{096E114A-5D7C-463D-B1CC-B8BE6D58D8DE}" destId="{93886820-37DB-49F1-A4E2-1EA0334744DF}" srcOrd="0" destOrd="0" presId="urn:microsoft.com/office/officeart/2008/layout/HexagonCluster"/>
    <dgm:cxn modelId="{D350675E-3C24-4406-B099-B08E1E8D17C6}" type="presParOf" srcId="{6902FFAF-D447-4B65-9F43-EEFAEDCBCD9A}" destId="{ED1169AB-3818-4DE7-9B9F-B4CE4364F439}" srcOrd="8" destOrd="0" presId="urn:microsoft.com/office/officeart/2008/layout/HexagonCluster"/>
    <dgm:cxn modelId="{C3C86D6B-F601-4444-8BBF-C1A3E2E8F3DE}" type="presParOf" srcId="{ED1169AB-3818-4DE7-9B9F-B4CE4364F439}" destId="{163D463A-7B3C-40DD-8E51-26B7D0920FD8}" srcOrd="0" destOrd="0" presId="urn:microsoft.com/office/officeart/2008/layout/HexagonCluster"/>
    <dgm:cxn modelId="{40D056BC-236E-4C96-8912-575929B75257}" type="presParOf" srcId="{6902FFAF-D447-4B65-9F43-EEFAEDCBCD9A}" destId="{6697D006-A3EB-431C-BFC1-3B49AB579EAF}" srcOrd="9" destOrd="0" presId="urn:microsoft.com/office/officeart/2008/layout/HexagonCluster"/>
    <dgm:cxn modelId="{A43E1FE5-7C81-4F28-B679-14D7B45F09F7}" type="presParOf" srcId="{6697D006-A3EB-431C-BFC1-3B49AB579EAF}" destId="{DE735EAA-A975-43E5-8F0E-32EE34F17D54}" srcOrd="0" destOrd="0" presId="urn:microsoft.com/office/officeart/2008/layout/HexagonCluster"/>
    <dgm:cxn modelId="{BA1F8938-AF0D-441A-9A8B-E892EFA71F9D}" type="presParOf" srcId="{6902FFAF-D447-4B65-9F43-EEFAEDCBCD9A}" destId="{5959989D-EB56-4178-9B40-42F94DB27CAD}" srcOrd="10" destOrd="0" presId="urn:microsoft.com/office/officeart/2008/layout/HexagonCluster"/>
    <dgm:cxn modelId="{2BE9B638-9D0B-48D6-B00F-F707B06F92D0}" type="presParOf" srcId="{5959989D-EB56-4178-9B40-42F94DB27CAD}" destId="{04FC7491-A22A-4DCF-9A94-6A39AEF24762}" srcOrd="0" destOrd="0" presId="urn:microsoft.com/office/officeart/2008/layout/HexagonCluster"/>
    <dgm:cxn modelId="{896D3940-B04C-4CA9-BB07-36B3FBFC6214}" type="presParOf" srcId="{6902FFAF-D447-4B65-9F43-EEFAEDCBCD9A}" destId="{38014FA0-2A18-4389-B1AB-5088FF410E7E}" srcOrd="11" destOrd="0" presId="urn:microsoft.com/office/officeart/2008/layout/HexagonCluster"/>
    <dgm:cxn modelId="{6CF3667B-5771-419C-8F03-44FC2513AB34}" type="presParOf" srcId="{38014FA0-2A18-4389-B1AB-5088FF410E7E}" destId="{2DD02ADD-E681-407E-8C4C-AE07FD37BD10}" srcOrd="0" destOrd="0" presId="urn:microsoft.com/office/officeart/2008/layout/Hexagon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7C4C11-2E53-43E6-BF23-3BB42923DD6D}" type="doc">
      <dgm:prSet loTypeId="urn:microsoft.com/office/officeart/2008/layout/HexagonCluster" loCatId="picture" qsTypeId="urn:microsoft.com/office/officeart/2005/8/quickstyle/simple1" qsCatId="simple" csTypeId="urn:microsoft.com/office/officeart/2005/8/colors/accent1_2" csCatId="accent1" phldr="1"/>
      <dgm:spPr/>
      <dgm:t>
        <a:bodyPr/>
        <a:lstStyle/>
        <a:p>
          <a:endParaRPr lang="en-US"/>
        </a:p>
      </dgm:t>
    </dgm:pt>
    <dgm:pt modelId="{DE5EB8E9-6991-41F6-8322-D0303480A3EA}">
      <dgm:prSet phldrT="[Text]"/>
      <dgm:spPr>
        <a:solidFill>
          <a:srgbClr val="002C54"/>
        </a:solidFill>
      </dgm:spPr>
      <dgm:t>
        <a:bodyPr/>
        <a:lstStyle/>
        <a:p>
          <a:r>
            <a:rPr lang="en-US" dirty="0">
              <a:latin typeface="BentonSansCond Regular" panose="02000606040000020004" pitchFamily="50" charset="0"/>
            </a:rPr>
            <a:t>Business Owners</a:t>
          </a:r>
        </a:p>
      </dgm:t>
    </dgm:pt>
    <dgm:pt modelId="{EBC3AAF8-8ED8-4BD6-AFBC-118227D86F9C}" type="parTrans" cxnId="{C44BDA39-08CC-4B40-9A1F-3AF64FDD625F}">
      <dgm:prSet/>
      <dgm:spPr/>
      <dgm:t>
        <a:bodyPr/>
        <a:lstStyle/>
        <a:p>
          <a:endParaRPr lang="en-US"/>
        </a:p>
      </dgm:t>
    </dgm:pt>
    <dgm:pt modelId="{ABCD4264-7195-4A48-ABCD-50E3F8A87ED3}" type="sibTrans" cxnId="{C44BDA39-08CC-4B40-9A1F-3AF64FDD625F}">
      <dgm:prSet/>
      <dgm:spPr>
        <a:solidFill>
          <a:srgbClr val="F26419">
            <a:alpha val="90000"/>
          </a:srgbClr>
        </a:solidFill>
      </dgm:spPr>
      <dgm:t>
        <a:bodyPr/>
        <a:lstStyle/>
        <a:p>
          <a:endParaRPr lang="en-US"/>
        </a:p>
      </dgm:t>
    </dgm:pt>
    <dgm:pt modelId="{0BE381CB-E91B-476D-9580-7C91EDB87DD5}">
      <dgm:prSet phldrT="[Text]"/>
      <dgm:spPr>
        <a:solidFill>
          <a:srgbClr val="002C54"/>
        </a:solidFill>
      </dgm:spPr>
      <dgm:t>
        <a:bodyPr/>
        <a:lstStyle/>
        <a:p>
          <a:r>
            <a:rPr lang="en-US" dirty="0">
              <a:latin typeface="BentonSansCond Regular" panose="02000606040000020004" pitchFamily="50" charset="0"/>
            </a:rPr>
            <a:t>Aviation Specialists</a:t>
          </a:r>
        </a:p>
      </dgm:t>
    </dgm:pt>
    <dgm:pt modelId="{6D537B02-FAEE-4B08-A3C7-AE963FB5ED99}" type="parTrans" cxnId="{479F5D57-AF93-4C42-BF81-29E73E501C72}">
      <dgm:prSet/>
      <dgm:spPr/>
      <dgm:t>
        <a:bodyPr/>
        <a:lstStyle/>
        <a:p>
          <a:endParaRPr lang="en-US"/>
        </a:p>
      </dgm:t>
    </dgm:pt>
    <dgm:pt modelId="{79CBE830-F569-43A8-8E0F-E3615AEE6ABC}" type="sibTrans" cxnId="{479F5D57-AF93-4C42-BF81-29E73E501C72}">
      <dgm:prSet/>
      <dgm:spPr>
        <a:solidFill>
          <a:srgbClr val="F26419">
            <a:alpha val="90000"/>
          </a:srgbClr>
        </a:solidFill>
      </dgm:spPr>
      <dgm:t>
        <a:bodyPr/>
        <a:lstStyle/>
        <a:p>
          <a:endParaRPr lang="en-US"/>
        </a:p>
      </dgm:t>
    </dgm:pt>
    <dgm:pt modelId="{FC353C27-82C7-45A3-B305-911739D157DC}">
      <dgm:prSet phldrT="[Text]"/>
      <dgm:spPr>
        <a:solidFill>
          <a:srgbClr val="002C54"/>
        </a:solidFill>
      </dgm:spPr>
      <dgm:t>
        <a:bodyPr/>
        <a:lstStyle/>
        <a:p>
          <a:r>
            <a:rPr lang="en-US" dirty="0">
              <a:latin typeface="BentonSansCond Regular" panose="02000606040000020004" pitchFamily="50" charset="0"/>
            </a:rPr>
            <a:t>Athletics</a:t>
          </a:r>
        </a:p>
      </dgm:t>
    </dgm:pt>
    <dgm:pt modelId="{60252733-2A3B-493D-A39E-61969C0D3845}" type="parTrans" cxnId="{7165FA5E-2990-4827-9D57-5E567ABB404C}">
      <dgm:prSet/>
      <dgm:spPr/>
      <dgm:t>
        <a:bodyPr/>
        <a:lstStyle/>
        <a:p>
          <a:endParaRPr lang="en-US"/>
        </a:p>
      </dgm:t>
    </dgm:pt>
    <dgm:pt modelId="{AC40A463-5E09-44F3-9DAA-24D1291D4275}" type="sibTrans" cxnId="{7165FA5E-2990-4827-9D57-5E567ABB404C}">
      <dgm:prSet/>
      <dgm:spPr>
        <a:solidFill>
          <a:srgbClr val="F26419">
            <a:alpha val="90000"/>
          </a:srgbClr>
        </a:solidFill>
      </dgm:spPr>
      <dgm:t>
        <a:bodyPr/>
        <a:lstStyle/>
        <a:p>
          <a:endParaRPr lang="en-US"/>
        </a:p>
      </dgm:t>
    </dgm:pt>
    <dgm:pt modelId="{6902FFAF-D447-4B65-9F43-EEFAEDCBCD9A}" type="pres">
      <dgm:prSet presAssocID="{507C4C11-2E53-43E6-BF23-3BB42923DD6D}" presName="Name0" presStyleCnt="0">
        <dgm:presLayoutVars>
          <dgm:chMax val="21"/>
          <dgm:chPref val="21"/>
        </dgm:presLayoutVars>
      </dgm:prSet>
      <dgm:spPr/>
    </dgm:pt>
    <dgm:pt modelId="{2E349285-0D5B-439E-88DE-F2EB9BCEBAC8}" type="pres">
      <dgm:prSet presAssocID="{DE5EB8E9-6991-41F6-8322-D0303480A3EA}" presName="text1" presStyleCnt="0"/>
      <dgm:spPr/>
    </dgm:pt>
    <dgm:pt modelId="{77CE73C9-EA25-4B37-A93E-09B4DE166695}" type="pres">
      <dgm:prSet presAssocID="{DE5EB8E9-6991-41F6-8322-D0303480A3EA}" presName="textRepeatNode" presStyleLbl="alignNode1" presStyleIdx="0" presStyleCnt="3">
        <dgm:presLayoutVars>
          <dgm:chMax val="0"/>
          <dgm:chPref val="0"/>
          <dgm:bulletEnabled val="1"/>
        </dgm:presLayoutVars>
      </dgm:prSet>
      <dgm:spPr/>
    </dgm:pt>
    <dgm:pt modelId="{86A5B32E-220E-4A4E-8E07-060BEAC8FD49}" type="pres">
      <dgm:prSet presAssocID="{DE5EB8E9-6991-41F6-8322-D0303480A3EA}" presName="textaccent1" presStyleCnt="0"/>
      <dgm:spPr/>
    </dgm:pt>
    <dgm:pt modelId="{D851622E-76BB-43D8-85DF-A97B0C2B0805}" type="pres">
      <dgm:prSet presAssocID="{DE5EB8E9-6991-41F6-8322-D0303480A3EA}" presName="accentRepeatNode" presStyleLbl="solidAlignAcc1" presStyleIdx="0" presStyleCnt="6"/>
      <dgm:spPr/>
    </dgm:pt>
    <dgm:pt modelId="{2851E7C0-8EA1-4144-B8A5-5C15F020357A}" type="pres">
      <dgm:prSet presAssocID="{ABCD4264-7195-4A48-ABCD-50E3F8A87ED3}" presName="image1" presStyleCnt="0"/>
      <dgm:spPr/>
    </dgm:pt>
    <dgm:pt modelId="{CC911364-F863-480C-B70C-CAC83808CD66}" type="pres">
      <dgm:prSet presAssocID="{ABCD4264-7195-4A48-ABCD-50E3F8A87ED3}" presName="imageRepeatNode" presStyleLbl="alignAcc1" presStyleIdx="0" presStyleCnt="3" custLinFactNeighborX="935" custLinFactNeighborY="-2663"/>
      <dgm:spPr/>
    </dgm:pt>
    <dgm:pt modelId="{53853353-AB09-46D2-BDAC-AA631A46734A}" type="pres">
      <dgm:prSet presAssocID="{ABCD4264-7195-4A48-ABCD-50E3F8A87ED3}" presName="imageaccent1" presStyleCnt="0"/>
      <dgm:spPr/>
    </dgm:pt>
    <dgm:pt modelId="{7DD13CC8-2307-4808-A6B5-AE247CC1B7B4}" type="pres">
      <dgm:prSet presAssocID="{ABCD4264-7195-4A48-ABCD-50E3F8A87ED3}" presName="accentRepeatNode" presStyleLbl="solidAlignAcc1" presStyleIdx="1" presStyleCnt="6"/>
      <dgm:spPr/>
    </dgm:pt>
    <dgm:pt modelId="{9BBE4E2C-24B1-42CA-9C5A-45A2241CBD84}" type="pres">
      <dgm:prSet presAssocID="{0BE381CB-E91B-476D-9580-7C91EDB87DD5}" presName="text2" presStyleCnt="0"/>
      <dgm:spPr/>
    </dgm:pt>
    <dgm:pt modelId="{E9EA5D29-5223-4EA7-B556-09396B84D4EA}" type="pres">
      <dgm:prSet presAssocID="{0BE381CB-E91B-476D-9580-7C91EDB87DD5}" presName="textRepeatNode" presStyleLbl="alignNode1" presStyleIdx="1" presStyleCnt="3">
        <dgm:presLayoutVars>
          <dgm:chMax val="0"/>
          <dgm:chPref val="0"/>
          <dgm:bulletEnabled val="1"/>
        </dgm:presLayoutVars>
      </dgm:prSet>
      <dgm:spPr/>
    </dgm:pt>
    <dgm:pt modelId="{5DD9DE45-4A1E-485D-B8E6-2BD092B3BF2A}" type="pres">
      <dgm:prSet presAssocID="{0BE381CB-E91B-476D-9580-7C91EDB87DD5}" presName="textaccent2" presStyleCnt="0"/>
      <dgm:spPr/>
    </dgm:pt>
    <dgm:pt modelId="{5CA0BAA7-26EE-49EE-A76C-9EBB2429E6FA}" type="pres">
      <dgm:prSet presAssocID="{0BE381CB-E91B-476D-9580-7C91EDB87DD5}" presName="accentRepeatNode" presStyleLbl="solidAlignAcc1" presStyleIdx="2" presStyleCnt="6"/>
      <dgm:spPr/>
    </dgm:pt>
    <dgm:pt modelId="{8157F5DD-1829-4226-9275-AA53E40F61F4}" type="pres">
      <dgm:prSet presAssocID="{79CBE830-F569-43A8-8E0F-E3615AEE6ABC}" presName="image2" presStyleCnt="0"/>
      <dgm:spPr/>
    </dgm:pt>
    <dgm:pt modelId="{63F54A07-52E1-46B7-B84D-A7F08F7096A1}" type="pres">
      <dgm:prSet presAssocID="{79CBE830-F569-43A8-8E0F-E3615AEE6ABC}" presName="imageRepeatNode" presStyleLbl="alignAcc1" presStyleIdx="1" presStyleCnt="3"/>
      <dgm:spPr/>
    </dgm:pt>
    <dgm:pt modelId="{096E114A-5D7C-463D-B1CC-B8BE6D58D8DE}" type="pres">
      <dgm:prSet presAssocID="{79CBE830-F569-43A8-8E0F-E3615AEE6ABC}" presName="imageaccent2" presStyleCnt="0"/>
      <dgm:spPr/>
    </dgm:pt>
    <dgm:pt modelId="{93886820-37DB-49F1-A4E2-1EA0334744DF}" type="pres">
      <dgm:prSet presAssocID="{79CBE830-F569-43A8-8E0F-E3615AEE6ABC}" presName="accentRepeatNode" presStyleLbl="solidAlignAcc1" presStyleIdx="3" presStyleCnt="6"/>
      <dgm:spPr/>
    </dgm:pt>
    <dgm:pt modelId="{ED1169AB-3818-4DE7-9B9F-B4CE4364F439}" type="pres">
      <dgm:prSet presAssocID="{FC353C27-82C7-45A3-B305-911739D157DC}" presName="text3" presStyleCnt="0"/>
      <dgm:spPr/>
    </dgm:pt>
    <dgm:pt modelId="{163D463A-7B3C-40DD-8E51-26B7D0920FD8}" type="pres">
      <dgm:prSet presAssocID="{FC353C27-82C7-45A3-B305-911739D157DC}" presName="textRepeatNode" presStyleLbl="alignNode1" presStyleIdx="2" presStyleCnt="3">
        <dgm:presLayoutVars>
          <dgm:chMax val="0"/>
          <dgm:chPref val="0"/>
          <dgm:bulletEnabled val="1"/>
        </dgm:presLayoutVars>
      </dgm:prSet>
      <dgm:spPr/>
    </dgm:pt>
    <dgm:pt modelId="{6697D006-A3EB-431C-BFC1-3B49AB579EAF}" type="pres">
      <dgm:prSet presAssocID="{FC353C27-82C7-45A3-B305-911739D157DC}" presName="textaccent3" presStyleCnt="0"/>
      <dgm:spPr/>
    </dgm:pt>
    <dgm:pt modelId="{DE735EAA-A975-43E5-8F0E-32EE34F17D54}" type="pres">
      <dgm:prSet presAssocID="{FC353C27-82C7-45A3-B305-911739D157DC}" presName="accentRepeatNode" presStyleLbl="solidAlignAcc1" presStyleIdx="4" presStyleCnt="6"/>
      <dgm:spPr/>
    </dgm:pt>
    <dgm:pt modelId="{5959989D-EB56-4178-9B40-42F94DB27CAD}" type="pres">
      <dgm:prSet presAssocID="{AC40A463-5E09-44F3-9DAA-24D1291D4275}" presName="image3" presStyleCnt="0"/>
      <dgm:spPr/>
    </dgm:pt>
    <dgm:pt modelId="{04FC7491-A22A-4DCF-9A94-6A39AEF24762}" type="pres">
      <dgm:prSet presAssocID="{AC40A463-5E09-44F3-9DAA-24D1291D4275}" presName="imageRepeatNode" presStyleLbl="alignAcc1" presStyleIdx="2" presStyleCnt="3"/>
      <dgm:spPr/>
    </dgm:pt>
    <dgm:pt modelId="{38014FA0-2A18-4389-B1AB-5088FF410E7E}" type="pres">
      <dgm:prSet presAssocID="{AC40A463-5E09-44F3-9DAA-24D1291D4275}" presName="imageaccent3" presStyleCnt="0"/>
      <dgm:spPr/>
    </dgm:pt>
    <dgm:pt modelId="{2DD02ADD-E681-407E-8C4C-AE07FD37BD10}" type="pres">
      <dgm:prSet presAssocID="{AC40A463-5E09-44F3-9DAA-24D1291D4275}" presName="accentRepeatNode" presStyleLbl="solidAlignAcc1" presStyleIdx="5" presStyleCnt="6"/>
      <dgm:spPr/>
    </dgm:pt>
  </dgm:ptLst>
  <dgm:cxnLst>
    <dgm:cxn modelId="{78DC5D14-C367-44C9-9081-5B301E627AD2}" type="presOf" srcId="{0BE381CB-E91B-476D-9580-7C91EDB87DD5}" destId="{E9EA5D29-5223-4EA7-B556-09396B84D4EA}" srcOrd="0" destOrd="0" presId="urn:microsoft.com/office/officeart/2008/layout/HexagonCluster"/>
    <dgm:cxn modelId="{C44BDA39-08CC-4B40-9A1F-3AF64FDD625F}" srcId="{507C4C11-2E53-43E6-BF23-3BB42923DD6D}" destId="{DE5EB8E9-6991-41F6-8322-D0303480A3EA}" srcOrd="0" destOrd="0" parTransId="{EBC3AAF8-8ED8-4BD6-AFBC-118227D86F9C}" sibTransId="{ABCD4264-7195-4A48-ABCD-50E3F8A87ED3}"/>
    <dgm:cxn modelId="{7165FA5E-2990-4827-9D57-5E567ABB404C}" srcId="{507C4C11-2E53-43E6-BF23-3BB42923DD6D}" destId="{FC353C27-82C7-45A3-B305-911739D157DC}" srcOrd="2" destOrd="0" parTransId="{60252733-2A3B-493D-A39E-61969C0D3845}" sibTransId="{AC40A463-5E09-44F3-9DAA-24D1291D4275}"/>
    <dgm:cxn modelId="{85E22F68-61CE-4F8D-85D1-5C29F711BF7A}" type="presOf" srcId="{FC353C27-82C7-45A3-B305-911739D157DC}" destId="{163D463A-7B3C-40DD-8E51-26B7D0920FD8}" srcOrd="0" destOrd="0" presId="urn:microsoft.com/office/officeart/2008/layout/HexagonCluster"/>
    <dgm:cxn modelId="{BD820B6C-74EE-4DA1-81DF-59389C1DC2C8}" type="presOf" srcId="{AC40A463-5E09-44F3-9DAA-24D1291D4275}" destId="{04FC7491-A22A-4DCF-9A94-6A39AEF24762}" srcOrd="0" destOrd="0" presId="urn:microsoft.com/office/officeart/2008/layout/HexagonCluster"/>
    <dgm:cxn modelId="{479F5D57-AF93-4C42-BF81-29E73E501C72}" srcId="{507C4C11-2E53-43E6-BF23-3BB42923DD6D}" destId="{0BE381CB-E91B-476D-9580-7C91EDB87DD5}" srcOrd="1" destOrd="0" parTransId="{6D537B02-FAEE-4B08-A3C7-AE963FB5ED99}" sibTransId="{79CBE830-F569-43A8-8E0F-E3615AEE6ABC}"/>
    <dgm:cxn modelId="{749C42B4-63C2-460D-9939-9406C35D8114}" type="presOf" srcId="{DE5EB8E9-6991-41F6-8322-D0303480A3EA}" destId="{77CE73C9-EA25-4B37-A93E-09B4DE166695}" srcOrd="0" destOrd="0" presId="urn:microsoft.com/office/officeart/2008/layout/HexagonCluster"/>
    <dgm:cxn modelId="{EAC30EC8-B2E2-4D92-9C1D-76A54B373D30}" type="presOf" srcId="{79CBE830-F569-43A8-8E0F-E3615AEE6ABC}" destId="{63F54A07-52E1-46B7-B84D-A7F08F7096A1}" srcOrd="0" destOrd="0" presId="urn:microsoft.com/office/officeart/2008/layout/HexagonCluster"/>
    <dgm:cxn modelId="{0CF15FCA-6A57-48E0-8C6E-9312D6AD0E43}" type="presOf" srcId="{507C4C11-2E53-43E6-BF23-3BB42923DD6D}" destId="{6902FFAF-D447-4B65-9F43-EEFAEDCBCD9A}" srcOrd="0" destOrd="0" presId="urn:microsoft.com/office/officeart/2008/layout/HexagonCluster"/>
    <dgm:cxn modelId="{1F167BCD-6FDD-49D1-B447-EED8AB97C967}" type="presOf" srcId="{ABCD4264-7195-4A48-ABCD-50E3F8A87ED3}" destId="{CC911364-F863-480C-B70C-CAC83808CD66}" srcOrd="0" destOrd="0" presId="urn:microsoft.com/office/officeart/2008/layout/HexagonCluster"/>
    <dgm:cxn modelId="{EC2A15F5-CEF1-4127-A44B-68B3EB54617D}" type="presParOf" srcId="{6902FFAF-D447-4B65-9F43-EEFAEDCBCD9A}" destId="{2E349285-0D5B-439E-88DE-F2EB9BCEBAC8}" srcOrd="0" destOrd="0" presId="urn:microsoft.com/office/officeart/2008/layout/HexagonCluster"/>
    <dgm:cxn modelId="{E2F4C2F9-7F9F-4150-B94C-9CA5BA199CAF}" type="presParOf" srcId="{2E349285-0D5B-439E-88DE-F2EB9BCEBAC8}" destId="{77CE73C9-EA25-4B37-A93E-09B4DE166695}" srcOrd="0" destOrd="0" presId="urn:microsoft.com/office/officeart/2008/layout/HexagonCluster"/>
    <dgm:cxn modelId="{5A83CDC1-9688-4069-926D-2B1A1F7124D9}" type="presParOf" srcId="{6902FFAF-D447-4B65-9F43-EEFAEDCBCD9A}" destId="{86A5B32E-220E-4A4E-8E07-060BEAC8FD49}" srcOrd="1" destOrd="0" presId="urn:microsoft.com/office/officeart/2008/layout/HexagonCluster"/>
    <dgm:cxn modelId="{26D6E9B5-23D3-4CC8-9871-5C396035C871}" type="presParOf" srcId="{86A5B32E-220E-4A4E-8E07-060BEAC8FD49}" destId="{D851622E-76BB-43D8-85DF-A97B0C2B0805}" srcOrd="0" destOrd="0" presId="urn:microsoft.com/office/officeart/2008/layout/HexagonCluster"/>
    <dgm:cxn modelId="{35CE3D43-9966-4316-A0C1-A41EC4273D52}" type="presParOf" srcId="{6902FFAF-D447-4B65-9F43-EEFAEDCBCD9A}" destId="{2851E7C0-8EA1-4144-B8A5-5C15F020357A}" srcOrd="2" destOrd="0" presId="urn:microsoft.com/office/officeart/2008/layout/HexagonCluster"/>
    <dgm:cxn modelId="{62059840-D971-4A64-84FA-A1141BF7FB1E}" type="presParOf" srcId="{2851E7C0-8EA1-4144-B8A5-5C15F020357A}" destId="{CC911364-F863-480C-B70C-CAC83808CD66}" srcOrd="0" destOrd="0" presId="urn:microsoft.com/office/officeart/2008/layout/HexagonCluster"/>
    <dgm:cxn modelId="{FDEB8AC1-58E3-4E5A-9A4F-EF43818E6914}" type="presParOf" srcId="{6902FFAF-D447-4B65-9F43-EEFAEDCBCD9A}" destId="{53853353-AB09-46D2-BDAC-AA631A46734A}" srcOrd="3" destOrd="0" presId="urn:microsoft.com/office/officeart/2008/layout/HexagonCluster"/>
    <dgm:cxn modelId="{E3A9C032-8F24-4CA1-88CB-E18769012F7A}" type="presParOf" srcId="{53853353-AB09-46D2-BDAC-AA631A46734A}" destId="{7DD13CC8-2307-4808-A6B5-AE247CC1B7B4}" srcOrd="0" destOrd="0" presId="urn:microsoft.com/office/officeart/2008/layout/HexagonCluster"/>
    <dgm:cxn modelId="{284DBACE-CD83-4409-9999-D0DE3C888752}" type="presParOf" srcId="{6902FFAF-D447-4B65-9F43-EEFAEDCBCD9A}" destId="{9BBE4E2C-24B1-42CA-9C5A-45A2241CBD84}" srcOrd="4" destOrd="0" presId="urn:microsoft.com/office/officeart/2008/layout/HexagonCluster"/>
    <dgm:cxn modelId="{6AF64774-7783-484F-95D8-40E6C3A50D63}" type="presParOf" srcId="{9BBE4E2C-24B1-42CA-9C5A-45A2241CBD84}" destId="{E9EA5D29-5223-4EA7-B556-09396B84D4EA}" srcOrd="0" destOrd="0" presId="urn:microsoft.com/office/officeart/2008/layout/HexagonCluster"/>
    <dgm:cxn modelId="{7271FD71-79D8-4327-B365-ED009B22C29C}" type="presParOf" srcId="{6902FFAF-D447-4B65-9F43-EEFAEDCBCD9A}" destId="{5DD9DE45-4A1E-485D-B8E6-2BD092B3BF2A}" srcOrd="5" destOrd="0" presId="urn:microsoft.com/office/officeart/2008/layout/HexagonCluster"/>
    <dgm:cxn modelId="{502DFE3F-038F-494A-AC1D-1DA982D3785A}" type="presParOf" srcId="{5DD9DE45-4A1E-485D-B8E6-2BD092B3BF2A}" destId="{5CA0BAA7-26EE-49EE-A76C-9EBB2429E6FA}" srcOrd="0" destOrd="0" presId="urn:microsoft.com/office/officeart/2008/layout/HexagonCluster"/>
    <dgm:cxn modelId="{F8C2531E-BA3F-4EB1-BB37-6BB0667DA148}" type="presParOf" srcId="{6902FFAF-D447-4B65-9F43-EEFAEDCBCD9A}" destId="{8157F5DD-1829-4226-9275-AA53E40F61F4}" srcOrd="6" destOrd="0" presId="urn:microsoft.com/office/officeart/2008/layout/HexagonCluster"/>
    <dgm:cxn modelId="{D2CA899D-111D-4F17-B3D8-47CB6F977BE0}" type="presParOf" srcId="{8157F5DD-1829-4226-9275-AA53E40F61F4}" destId="{63F54A07-52E1-46B7-B84D-A7F08F7096A1}" srcOrd="0" destOrd="0" presId="urn:microsoft.com/office/officeart/2008/layout/HexagonCluster"/>
    <dgm:cxn modelId="{61D9727E-8037-4201-86E9-4B09453747B1}" type="presParOf" srcId="{6902FFAF-D447-4B65-9F43-EEFAEDCBCD9A}" destId="{096E114A-5D7C-463D-B1CC-B8BE6D58D8DE}" srcOrd="7" destOrd="0" presId="urn:microsoft.com/office/officeart/2008/layout/HexagonCluster"/>
    <dgm:cxn modelId="{52FE8B81-C6F6-4C0B-8950-12EFBD6659E8}" type="presParOf" srcId="{096E114A-5D7C-463D-B1CC-B8BE6D58D8DE}" destId="{93886820-37DB-49F1-A4E2-1EA0334744DF}" srcOrd="0" destOrd="0" presId="urn:microsoft.com/office/officeart/2008/layout/HexagonCluster"/>
    <dgm:cxn modelId="{D350675E-3C24-4406-B099-B08E1E8D17C6}" type="presParOf" srcId="{6902FFAF-D447-4B65-9F43-EEFAEDCBCD9A}" destId="{ED1169AB-3818-4DE7-9B9F-B4CE4364F439}" srcOrd="8" destOrd="0" presId="urn:microsoft.com/office/officeart/2008/layout/HexagonCluster"/>
    <dgm:cxn modelId="{C3C86D6B-F601-4444-8BBF-C1A3E2E8F3DE}" type="presParOf" srcId="{ED1169AB-3818-4DE7-9B9F-B4CE4364F439}" destId="{163D463A-7B3C-40DD-8E51-26B7D0920FD8}" srcOrd="0" destOrd="0" presId="urn:microsoft.com/office/officeart/2008/layout/HexagonCluster"/>
    <dgm:cxn modelId="{40D056BC-236E-4C96-8912-575929B75257}" type="presParOf" srcId="{6902FFAF-D447-4B65-9F43-EEFAEDCBCD9A}" destId="{6697D006-A3EB-431C-BFC1-3B49AB579EAF}" srcOrd="9" destOrd="0" presId="urn:microsoft.com/office/officeart/2008/layout/HexagonCluster"/>
    <dgm:cxn modelId="{A43E1FE5-7C81-4F28-B679-14D7B45F09F7}" type="presParOf" srcId="{6697D006-A3EB-431C-BFC1-3B49AB579EAF}" destId="{DE735EAA-A975-43E5-8F0E-32EE34F17D54}" srcOrd="0" destOrd="0" presId="urn:microsoft.com/office/officeart/2008/layout/HexagonCluster"/>
    <dgm:cxn modelId="{BA1F8938-AF0D-441A-9A8B-E892EFA71F9D}" type="presParOf" srcId="{6902FFAF-D447-4B65-9F43-EEFAEDCBCD9A}" destId="{5959989D-EB56-4178-9B40-42F94DB27CAD}" srcOrd="10" destOrd="0" presId="urn:microsoft.com/office/officeart/2008/layout/HexagonCluster"/>
    <dgm:cxn modelId="{2BE9B638-9D0B-48D6-B00F-F707B06F92D0}" type="presParOf" srcId="{5959989D-EB56-4178-9B40-42F94DB27CAD}" destId="{04FC7491-A22A-4DCF-9A94-6A39AEF24762}" srcOrd="0" destOrd="0" presId="urn:microsoft.com/office/officeart/2008/layout/HexagonCluster"/>
    <dgm:cxn modelId="{896D3940-B04C-4CA9-BB07-36B3FBFC6214}" type="presParOf" srcId="{6902FFAF-D447-4B65-9F43-EEFAEDCBCD9A}" destId="{38014FA0-2A18-4389-B1AB-5088FF410E7E}" srcOrd="11" destOrd="0" presId="urn:microsoft.com/office/officeart/2008/layout/HexagonCluster"/>
    <dgm:cxn modelId="{6CF3667B-5771-419C-8F03-44FC2513AB34}" type="presParOf" srcId="{38014FA0-2A18-4389-B1AB-5088FF410E7E}" destId="{2DD02ADD-E681-407E-8C4C-AE07FD37BD10}" srcOrd="0" destOrd="0" presId="urn:microsoft.com/office/officeart/2008/layout/Hexagon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20E7CE-57A4-4579-9DA3-40AD3B46CBA7}" type="doc">
      <dgm:prSet loTypeId="urn:microsoft.com/office/officeart/2005/8/layout/rings+Icon" loCatId="officeonline" qsTypeId="urn:microsoft.com/office/officeart/2005/8/quickstyle/3d3" qsCatId="3D" csTypeId="urn:microsoft.com/office/officeart/2005/8/colors/accent1_5" csCatId="accent1" phldr="1"/>
      <dgm:spPr/>
    </dgm:pt>
    <dgm:pt modelId="{780FFBA8-F1F8-4C3B-8420-B3AD41237F96}">
      <dgm:prSet phldrT="[Text]" custT="1"/>
      <dgm:spPr>
        <a:solidFill>
          <a:srgbClr val="002C54">
            <a:alpha val="50000"/>
          </a:srgbClr>
        </a:solidFill>
      </dgm:spPr>
      <dgm:t>
        <a:bodyPr/>
        <a:lstStyle/>
        <a:p>
          <a:r>
            <a:rPr lang="en-US" sz="2400" b="1" dirty="0">
              <a:latin typeface="BentonSansCond Regular" panose="02000606040000020004" pitchFamily="50" charset="0"/>
            </a:rPr>
            <a:t>Engagement</a:t>
          </a:r>
        </a:p>
        <a:p>
          <a:r>
            <a:rPr lang="en-US" sz="1600" dirty="0">
              <a:latin typeface="BentonSansCond Regular" panose="02000606040000020004" pitchFamily="50" charset="0"/>
            </a:rPr>
            <a:t>What do you know?</a:t>
          </a:r>
        </a:p>
        <a:p>
          <a:r>
            <a:rPr lang="en-US" sz="1600" dirty="0">
              <a:latin typeface="BentonSansCond Regular" panose="02000606040000020004" pitchFamily="50" charset="0"/>
            </a:rPr>
            <a:t>How do you feel?</a:t>
          </a:r>
        </a:p>
      </dgm:t>
    </dgm:pt>
    <dgm:pt modelId="{3FC9FC46-69C4-401C-A035-2F8CEB1A1EF7}" type="parTrans" cxnId="{DFB9B456-B22F-49F1-9D45-86771734EA8E}">
      <dgm:prSet/>
      <dgm:spPr/>
      <dgm:t>
        <a:bodyPr/>
        <a:lstStyle/>
        <a:p>
          <a:endParaRPr lang="en-US"/>
        </a:p>
      </dgm:t>
    </dgm:pt>
    <dgm:pt modelId="{5004DDF7-DE3F-4493-8488-7B081B5E007C}" type="sibTrans" cxnId="{DFB9B456-B22F-49F1-9D45-86771734EA8E}">
      <dgm:prSet/>
      <dgm:spPr/>
      <dgm:t>
        <a:bodyPr/>
        <a:lstStyle/>
        <a:p>
          <a:endParaRPr lang="en-US"/>
        </a:p>
      </dgm:t>
    </dgm:pt>
    <dgm:pt modelId="{563A72DF-C29E-4D8B-8855-354700ADA6CC}">
      <dgm:prSet phldrT="[Text]" custT="1"/>
      <dgm:spPr>
        <a:solidFill>
          <a:srgbClr val="002C54">
            <a:alpha val="65000"/>
          </a:srgbClr>
        </a:solidFill>
      </dgm:spPr>
      <dgm:t>
        <a:bodyPr/>
        <a:lstStyle/>
        <a:p>
          <a:endParaRPr lang="en-US" sz="2400" b="1" dirty="0">
            <a:latin typeface="BentonSansCond Regular" panose="02000606040000020004" pitchFamily="50" charset="0"/>
          </a:endParaRPr>
        </a:p>
        <a:p>
          <a:r>
            <a:rPr lang="en-US" sz="2000" b="1" dirty="0">
              <a:latin typeface="BentonSansCond Regular" panose="02000606040000020004" pitchFamily="50" charset="0"/>
            </a:rPr>
            <a:t>Recommendation</a:t>
          </a:r>
        </a:p>
        <a:p>
          <a:r>
            <a:rPr lang="en-US" sz="1600" dirty="0">
              <a:latin typeface="BentonSansCond Regular" panose="02000606040000020004" pitchFamily="50" charset="0"/>
            </a:rPr>
            <a:t>Name</a:t>
          </a:r>
        </a:p>
        <a:p>
          <a:r>
            <a:rPr lang="en-US" sz="1600" dirty="0">
              <a:latin typeface="BentonSansCond Regular" panose="02000606040000020004" pitchFamily="50" charset="0"/>
            </a:rPr>
            <a:t>Logo</a:t>
          </a:r>
        </a:p>
        <a:p>
          <a:r>
            <a:rPr lang="en-US" sz="1600" dirty="0">
              <a:latin typeface="BentonSansCond Regular" panose="02000606040000020004" pitchFamily="50" charset="0"/>
            </a:rPr>
            <a:t>Ways to move forward</a:t>
          </a:r>
        </a:p>
      </dgm:t>
    </dgm:pt>
    <dgm:pt modelId="{18B5741D-02CD-469B-9546-3666F927D134}" type="parTrans" cxnId="{EA817A05-CF24-43C3-9633-104A97E27876}">
      <dgm:prSet/>
      <dgm:spPr/>
      <dgm:t>
        <a:bodyPr/>
        <a:lstStyle/>
        <a:p>
          <a:endParaRPr lang="en-US"/>
        </a:p>
      </dgm:t>
    </dgm:pt>
    <dgm:pt modelId="{F5907C8C-3786-4DCF-B222-D2D6DAE198E9}" type="sibTrans" cxnId="{EA817A05-CF24-43C3-9633-104A97E27876}">
      <dgm:prSet/>
      <dgm:spPr/>
      <dgm:t>
        <a:bodyPr/>
        <a:lstStyle/>
        <a:p>
          <a:endParaRPr lang="en-US"/>
        </a:p>
      </dgm:t>
    </dgm:pt>
    <dgm:pt modelId="{F7E6C1AA-6BAD-4B1F-A229-8498111B768D}">
      <dgm:prSet phldrT="[Text]" custT="1"/>
      <dgm:spPr>
        <a:solidFill>
          <a:srgbClr val="002C54">
            <a:alpha val="80000"/>
          </a:srgbClr>
        </a:solidFill>
      </dgm:spPr>
      <dgm:t>
        <a:bodyPr/>
        <a:lstStyle/>
        <a:p>
          <a:endParaRPr lang="en-US" sz="2400" b="1" dirty="0">
            <a:latin typeface="BentonSansCond Regular" panose="02000606040000020004" pitchFamily="50" charset="0"/>
          </a:endParaRPr>
        </a:p>
        <a:p>
          <a:r>
            <a:rPr lang="en-US" sz="2400" b="1" dirty="0">
              <a:latin typeface="BentonSansCond Regular" panose="02000606040000020004" pitchFamily="50" charset="0"/>
            </a:rPr>
            <a:t>Exploration</a:t>
          </a:r>
        </a:p>
        <a:p>
          <a:r>
            <a:rPr lang="en-US" sz="1600" dirty="0">
              <a:latin typeface="BentonSansCond Regular" panose="02000606040000020004" pitchFamily="50" charset="0"/>
            </a:rPr>
            <a:t>Are ideas believable? </a:t>
          </a:r>
        </a:p>
        <a:p>
          <a:r>
            <a:rPr lang="en-US" sz="1600" dirty="0">
              <a:latin typeface="BentonSansCond Regular" panose="02000606040000020004" pitchFamily="50" charset="0"/>
            </a:rPr>
            <a:t>Are goals obtainable? </a:t>
          </a:r>
        </a:p>
        <a:p>
          <a:r>
            <a:rPr lang="en-US" sz="1600" dirty="0">
              <a:latin typeface="BentonSansCond Regular" panose="02000606040000020004" pitchFamily="50" charset="0"/>
            </a:rPr>
            <a:t>What are the hindrances?</a:t>
          </a:r>
        </a:p>
        <a:p>
          <a:endParaRPr lang="en-US" sz="1600" dirty="0"/>
        </a:p>
      </dgm:t>
    </dgm:pt>
    <dgm:pt modelId="{7339B99E-4A32-43AD-B32D-A2EB9282F9B9}" type="parTrans" cxnId="{967DECBF-2160-4011-8E51-D9C58346BD08}">
      <dgm:prSet/>
      <dgm:spPr/>
      <dgm:t>
        <a:bodyPr/>
        <a:lstStyle/>
        <a:p>
          <a:endParaRPr lang="en-US"/>
        </a:p>
      </dgm:t>
    </dgm:pt>
    <dgm:pt modelId="{C7043E79-6B0B-4F97-BD6B-A7631D66DE46}" type="sibTrans" cxnId="{967DECBF-2160-4011-8E51-D9C58346BD08}">
      <dgm:prSet/>
      <dgm:spPr/>
      <dgm:t>
        <a:bodyPr/>
        <a:lstStyle/>
        <a:p>
          <a:endParaRPr lang="en-US"/>
        </a:p>
      </dgm:t>
    </dgm:pt>
    <dgm:pt modelId="{C3CBDBE2-030F-4C1E-94CA-5568CE007EBA}" type="pres">
      <dgm:prSet presAssocID="{3020E7CE-57A4-4579-9DA3-40AD3B46CBA7}" presName="Name0" presStyleCnt="0">
        <dgm:presLayoutVars>
          <dgm:chMax val="7"/>
          <dgm:dir/>
          <dgm:resizeHandles val="exact"/>
        </dgm:presLayoutVars>
      </dgm:prSet>
      <dgm:spPr/>
    </dgm:pt>
    <dgm:pt modelId="{401EE91A-393B-425B-A8E0-CACD14B9B266}" type="pres">
      <dgm:prSet presAssocID="{3020E7CE-57A4-4579-9DA3-40AD3B46CBA7}" presName="ellipse1" presStyleLbl="vennNode1" presStyleIdx="0" presStyleCnt="3">
        <dgm:presLayoutVars>
          <dgm:bulletEnabled val="1"/>
        </dgm:presLayoutVars>
      </dgm:prSet>
      <dgm:spPr/>
    </dgm:pt>
    <dgm:pt modelId="{04C49EBB-1AED-4F86-8DD1-6F56B7659BC4}" type="pres">
      <dgm:prSet presAssocID="{3020E7CE-57A4-4579-9DA3-40AD3B46CBA7}" presName="ellipse2" presStyleLbl="vennNode1" presStyleIdx="1" presStyleCnt="3">
        <dgm:presLayoutVars>
          <dgm:bulletEnabled val="1"/>
        </dgm:presLayoutVars>
      </dgm:prSet>
      <dgm:spPr/>
    </dgm:pt>
    <dgm:pt modelId="{0776E841-CF55-4E65-BFBB-2422201C3D41}" type="pres">
      <dgm:prSet presAssocID="{3020E7CE-57A4-4579-9DA3-40AD3B46CBA7}" presName="ellipse3" presStyleLbl="vennNode1" presStyleIdx="2" presStyleCnt="3">
        <dgm:presLayoutVars>
          <dgm:bulletEnabled val="1"/>
        </dgm:presLayoutVars>
      </dgm:prSet>
      <dgm:spPr/>
    </dgm:pt>
  </dgm:ptLst>
  <dgm:cxnLst>
    <dgm:cxn modelId="{EA817A05-CF24-43C3-9633-104A97E27876}" srcId="{3020E7CE-57A4-4579-9DA3-40AD3B46CBA7}" destId="{563A72DF-C29E-4D8B-8855-354700ADA6CC}" srcOrd="1" destOrd="0" parTransId="{18B5741D-02CD-469B-9546-3666F927D134}" sibTransId="{F5907C8C-3786-4DCF-B222-D2D6DAE198E9}"/>
    <dgm:cxn modelId="{3626A44E-EF47-4B37-868C-26C46BEAD875}" type="presOf" srcId="{780FFBA8-F1F8-4C3B-8420-B3AD41237F96}" destId="{401EE91A-393B-425B-A8E0-CACD14B9B266}" srcOrd="0" destOrd="0" presId="urn:microsoft.com/office/officeart/2005/8/layout/rings+Icon"/>
    <dgm:cxn modelId="{DFB9B456-B22F-49F1-9D45-86771734EA8E}" srcId="{3020E7CE-57A4-4579-9DA3-40AD3B46CBA7}" destId="{780FFBA8-F1F8-4C3B-8420-B3AD41237F96}" srcOrd="0" destOrd="0" parTransId="{3FC9FC46-69C4-401C-A035-2F8CEB1A1EF7}" sibTransId="{5004DDF7-DE3F-4493-8488-7B081B5E007C}"/>
    <dgm:cxn modelId="{4D518091-2A9F-4CDA-B094-9FC52B918E4E}" type="presOf" srcId="{563A72DF-C29E-4D8B-8855-354700ADA6CC}" destId="{04C49EBB-1AED-4F86-8DD1-6F56B7659BC4}" srcOrd="0" destOrd="0" presId="urn:microsoft.com/office/officeart/2005/8/layout/rings+Icon"/>
    <dgm:cxn modelId="{D97EBBA8-B932-4233-A92A-63D5E7CA7417}" type="presOf" srcId="{F7E6C1AA-6BAD-4B1F-A229-8498111B768D}" destId="{0776E841-CF55-4E65-BFBB-2422201C3D41}" srcOrd="0" destOrd="0" presId="urn:microsoft.com/office/officeart/2005/8/layout/rings+Icon"/>
    <dgm:cxn modelId="{967DECBF-2160-4011-8E51-D9C58346BD08}" srcId="{3020E7CE-57A4-4579-9DA3-40AD3B46CBA7}" destId="{F7E6C1AA-6BAD-4B1F-A229-8498111B768D}" srcOrd="2" destOrd="0" parTransId="{7339B99E-4A32-43AD-B32D-A2EB9282F9B9}" sibTransId="{C7043E79-6B0B-4F97-BD6B-A7631D66DE46}"/>
    <dgm:cxn modelId="{10E538FE-BB46-4406-99A2-1C2528B0561D}" type="presOf" srcId="{3020E7CE-57A4-4579-9DA3-40AD3B46CBA7}" destId="{C3CBDBE2-030F-4C1E-94CA-5568CE007EBA}" srcOrd="0" destOrd="0" presId="urn:microsoft.com/office/officeart/2005/8/layout/rings+Icon"/>
    <dgm:cxn modelId="{254526F0-1BBE-421F-9D8C-243A1C5DFA85}" type="presParOf" srcId="{C3CBDBE2-030F-4C1E-94CA-5568CE007EBA}" destId="{401EE91A-393B-425B-A8E0-CACD14B9B266}" srcOrd="0" destOrd="0" presId="urn:microsoft.com/office/officeart/2005/8/layout/rings+Icon"/>
    <dgm:cxn modelId="{B737D886-9854-41A5-B630-79EDD9DD02B5}" type="presParOf" srcId="{C3CBDBE2-030F-4C1E-94CA-5568CE007EBA}" destId="{04C49EBB-1AED-4F86-8DD1-6F56B7659BC4}" srcOrd="1" destOrd="0" presId="urn:microsoft.com/office/officeart/2005/8/layout/rings+Icon"/>
    <dgm:cxn modelId="{1B84FA82-F013-4CDC-854E-B50885360707}" type="presParOf" srcId="{C3CBDBE2-030F-4C1E-94CA-5568CE007EBA}" destId="{0776E841-CF55-4E65-BFBB-2422201C3D41}"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926A92-2E1A-4122-AC55-C9045A13F11B}" type="doc">
      <dgm:prSet loTypeId="urn:microsoft.com/office/officeart/2005/8/layout/cycle8" loCatId="cycle" qsTypeId="urn:microsoft.com/office/officeart/2005/8/quickstyle/simple1" qsCatId="simple" csTypeId="urn:microsoft.com/office/officeart/2005/8/colors/accent1_2" csCatId="accent1" phldr="1"/>
      <dgm:spPr/>
    </dgm:pt>
    <dgm:pt modelId="{7D8B6E30-7124-449D-8193-1953E5FBC682}">
      <dgm:prSet phldrT="[Text]"/>
      <dgm:spPr>
        <a:solidFill>
          <a:srgbClr val="EFB509"/>
        </a:solidFill>
      </dgm:spPr>
      <dgm:t>
        <a:bodyPr/>
        <a:lstStyle/>
        <a:p>
          <a:r>
            <a:rPr lang="en-US" dirty="0"/>
            <a:t>In challenging the status quo for regional airports</a:t>
          </a:r>
        </a:p>
      </dgm:t>
    </dgm:pt>
    <dgm:pt modelId="{D4FFDE40-C329-49BA-90D0-2321B377EA1B}" type="parTrans" cxnId="{68D58C97-43B2-49C8-94DA-8399E96CC514}">
      <dgm:prSet/>
      <dgm:spPr/>
      <dgm:t>
        <a:bodyPr/>
        <a:lstStyle/>
        <a:p>
          <a:endParaRPr lang="en-US"/>
        </a:p>
      </dgm:t>
    </dgm:pt>
    <dgm:pt modelId="{1A10B14C-A03B-4535-9197-F78AAF864977}" type="sibTrans" cxnId="{68D58C97-43B2-49C8-94DA-8399E96CC514}">
      <dgm:prSet/>
      <dgm:spPr/>
      <dgm:t>
        <a:bodyPr/>
        <a:lstStyle/>
        <a:p>
          <a:endParaRPr lang="en-US"/>
        </a:p>
      </dgm:t>
    </dgm:pt>
    <dgm:pt modelId="{C9A4499B-4043-4FCD-B617-D5C65E4DD4AC}">
      <dgm:prSet phldrT="[Text]"/>
      <dgm:spPr>
        <a:solidFill>
          <a:srgbClr val="002C54"/>
        </a:solidFill>
      </dgm:spPr>
      <dgm:t>
        <a:bodyPr/>
        <a:lstStyle/>
        <a:p>
          <a:r>
            <a:rPr lang="en-US" dirty="0"/>
            <a:t>Exploring unique and innovative opportunities that are consistent our region</a:t>
          </a:r>
        </a:p>
      </dgm:t>
    </dgm:pt>
    <dgm:pt modelId="{BBCD4875-AA84-4DDF-8DD2-59EEE439D963}" type="parTrans" cxnId="{3DE74CD3-7C54-4DCB-8EE7-4B1B62F55B0B}">
      <dgm:prSet/>
      <dgm:spPr/>
      <dgm:t>
        <a:bodyPr/>
        <a:lstStyle/>
        <a:p>
          <a:endParaRPr lang="en-US"/>
        </a:p>
      </dgm:t>
    </dgm:pt>
    <dgm:pt modelId="{6A67313C-7945-4F5A-8D88-DBC8F0963250}" type="sibTrans" cxnId="{3DE74CD3-7C54-4DCB-8EE7-4B1B62F55B0B}">
      <dgm:prSet/>
      <dgm:spPr/>
      <dgm:t>
        <a:bodyPr/>
        <a:lstStyle/>
        <a:p>
          <a:endParaRPr lang="en-US"/>
        </a:p>
      </dgm:t>
    </dgm:pt>
    <dgm:pt modelId="{382BA58F-3004-45A0-88C7-36C1EA132FF7}">
      <dgm:prSet phldrT="[Text]"/>
      <dgm:spPr>
        <a:solidFill>
          <a:srgbClr val="F26419"/>
        </a:solidFill>
      </dgm:spPr>
      <dgm:t>
        <a:bodyPr/>
        <a:lstStyle/>
        <a:p>
          <a:r>
            <a:rPr lang="en-US" dirty="0"/>
            <a:t>Delivering the promise of thoughtful, conscientious reliability to our community </a:t>
          </a:r>
        </a:p>
      </dgm:t>
    </dgm:pt>
    <dgm:pt modelId="{A588A8B2-6138-46CC-8566-307E967721D5}" type="parTrans" cxnId="{7ABD945D-66CD-455F-AE22-64AF3D1B60D4}">
      <dgm:prSet/>
      <dgm:spPr/>
      <dgm:t>
        <a:bodyPr/>
        <a:lstStyle/>
        <a:p>
          <a:endParaRPr lang="en-US"/>
        </a:p>
      </dgm:t>
    </dgm:pt>
    <dgm:pt modelId="{ABF08FB1-E93E-41AC-9217-AE9DE6598823}" type="sibTrans" cxnId="{7ABD945D-66CD-455F-AE22-64AF3D1B60D4}">
      <dgm:prSet/>
      <dgm:spPr/>
      <dgm:t>
        <a:bodyPr/>
        <a:lstStyle/>
        <a:p>
          <a:endParaRPr lang="en-US"/>
        </a:p>
      </dgm:t>
    </dgm:pt>
    <dgm:pt modelId="{D5A5CF3F-1938-4799-A251-3615C2111158}" type="pres">
      <dgm:prSet presAssocID="{EC926A92-2E1A-4122-AC55-C9045A13F11B}" presName="compositeShape" presStyleCnt="0">
        <dgm:presLayoutVars>
          <dgm:chMax val="7"/>
          <dgm:dir/>
          <dgm:resizeHandles val="exact"/>
        </dgm:presLayoutVars>
      </dgm:prSet>
      <dgm:spPr/>
    </dgm:pt>
    <dgm:pt modelId="{9093A94E-762F-47FB-890D-3D6D430411D9}" type="pres">
      <dgm:prSet presAssocID="{EC926A92-2E1A-4122-AC55-C9045A13F11B}" presName="wedge1" presStyleLbl="node1" presStyleIdx="0" presStyleCnt="3"/>
      <dgm:spPr/>
    </dgm:pt>
    <dgm:pt modelId="{882E1BE1-6E38-464A-A96A-D6FEC6C35697}" type="pres">
      <dgm:prSet presAssocID="{EC926A92-2E1A-4122-AC55-C9045A13F11B}" presName="dummy1a" presStyleCnt="0"/>
      <dgm:spPr/>
    </dgm:pt>
    <dgm:pt modelId="{3251DC5B-8647-4E49-BE68-6A99807ADF59}" type="pres">
      <dgm:prSet presAssocID="{EC926A92-2E1A-4122-AC55-C9045A13F11B}" presName="dummy1b" presStyleCnt="0"/>
      <dgm:spPr/>
    </dgm:pt>
    <dgm:pt modelId="{91DDA6FA-04EA-4119-8857-797414626C7B}" type="pres">
      <dgm:prSet presAssocID="{EC926A92-2E1A-4122-AC55-C9045A13F11B}" presName="wedge1Tx" presStyleLbl="node1" presStyleIdx="0" presStyleCnt="3">
        <dgm:presLayoutVars>
          <dgm:chMax val="0"/>
          <dgm:chPref val="0"/>
          <dgm:bulletEnabled val="1"/>
        </dgm:presLayoutVars>
      </dgm:prSet>
      <dgm:spPr/>
    </dgm:pt>
    <dgm:pt modelId="{D9C9D1A8-5B1F-4F60-BEB5-79B56E36EE40}" type="pres">
      <dgm:prSet presAssocID="{EC926A92-2E1A-4122-AC55-C9045A13F11B}" presName="wedge2" presStyleLbl="node1" presStyleIdx="1" presStyleCnt="3"/>
      <dgm:spPr/>
    </dgm:pt>
    <dgm:pt modelId="{636A4C59-B3C1-40DA-AF2C-A96E3D5C5B4E}" type="pres">
      <dgm:prSet presAssocID="{EC926A92-2E1A-4122-AC55-C9045A13F11B}" presName="dummy2a" presStyleCnt="0"/>
      <dgm:spPr/>
    </dgm:pt>
    <dgm:pt modelId="{DD4BB17C-3DA3-4B55-A768-C90EE264D198}" type="pres">
      <dgm:prSet presAssocID="{EC926A92-2E1A-4122-AC55-C9045A13F11B}" presName="dummy2b" presStyleCnt="0"/>
      <dgm:spPr/>
    </dgm:pt>
    <dgm:pt modelId="{29CCA199-9E17-48A5-913A-504DFBB76256}" type="pres">
      <dgm:prSet presAssocID="{EC926A92-2E1A-4122-AC55-C9045A13F11B}" presName="wedge2Tx" presStyleLbl="node1" presStyleIdx="1" presStyleCnt="3">
        <dgm:presLayoutVars>
          <dgm:chMax val="0"/>
          <dgm:chPref val="0"/>
          <dgm:bulletEnabled val="1"/>
        </dgm:presLayoutVars>
      </dgm:prSet>
      <dgm:spPr/>
    </dgm:pt>
    <dgm:pt modelId="{E3DB71C9-0432-4DFE-984C-9174231A54F5}" type="pres">
      <dgm:prSet presAssocID="{EC926A92-2E1A-4122-AC55-C9045A13F11B}" presName="wedge3" presStyleLbl="node1" presStyleIdx="2" presStyleCnt="3" custScaleX="104567" custScaleY="100023"/>
      <dgm:spPr/>
    </dgm:pt>
    <dgm:pt modelId="{C2E298C1-FD4C-4D22-897A-33A27844BA28}" type="pres">
      <dgm:prSet presAssocID="{EC926A92-2E1A-4122-AC55-C9045A13F11B}" presName="dummy3a" presStyleCnt="0"/>
      <dgm:spPr/>
    </dgm:pt>
    <dgm:pt modelId="{4CF59DC3-4A3D-4EAF-AB76-EC811F3B1DF6}" type="pres">
      <dgm:prSet presAssocID="{EC926A92-2E1A-4122-AC55-C9045A13F11B}" presName="dummy3b" presStyleCnt="0"/>
      <dgm:spPr/>
    </dgm:pt>
    <dgm:pt modelId="{1C3421B4-D4F1-434E-8DDF-297CC7FAC95F}" type="pres">
      <dgm:prSet presAssocID="{EC926A92-2E1A-4122-AC55-C9045A13F11B}" presName="wedge3Tx" presStyleLbl="node1" presStyleIdx="2" presStyleCnt="3">
        <dgm:presLayoutVars>
          <dgm:chMax val="0"/>
          <dgm:chPref val="0"/>
          <dgm:bulletEnabled val="1"/>
        </dgm:presLayoutVars>
      </dgm:prSet>
      <dgm:spPr/>
    </dgm:pt>
    <dgm:pt modelId="{54E5F321-8E97-41A0-AB08-BCD9E53843C8}" type="pres">
      <dgm:prSet presAssocID="{1A10B14C-A03B-4535-9197-F78AAF864977}" presName="arrowWedge1" presStyleLbl="fgSibTrans2D1" presStyleIdx="0" presStyleCnt="3"/>
      <dgm:spPr/>
    </dgm:pt>
    <dgm:pt modelId="{D494CFAB-9E64-4DBB-B2D2-F1B714D4CF5F}" type="pres">
      <dgm:prSet presAssocID="{6A67313C-7945-4F5A-8D88-DBC8F0963250}" presName="arrowWedge2" presStyleLbl="fgSibTrans2D1" presStyleIdx="1" presStyleCnt="3"/>
      <dgm:spPr/>
    </dgm:pt>
    <dgm:pt modelId="{46C1641D-549C-4900-83D3-6D35B7A6C78B}" type="pres">
      <dgm:prSet presAssocID="{ABF08FB1-E93E-41AC-9217-AE9DE6598823}" presName="arrowWedge3" presStyleLbl="fgSibTrans2D1" presStyleIdx="2" presStyleCnt="3"/>
      <dgm:spPr/>
    </dgm:pt>
  </dgm:ptLst>
  <dgm:cxnLst>
    <dgm:cxn modelId="{C2AA5019-D513-4DA0-A66B-10B1E48A702A}" type="presOf" srcId="{7D8B6E30-7124-449D-8193-1953E5FBC682}" destId="{9093A94E-762F-47FB-890D-3D6D430411D9}" srcOrd="0" destOrd="0" presId="urn:microsoft.com/office/officeart/2005/8/layout/cycle8"/>
    <dgm:cxn modelId="{29898E24-6CD4-4948-9FAA-B84C8AE52F55}" type="presOf" srcId="{7D8B6E30-7124-449D-8193-1953E5FBC682}" destId="{91DDA6FA-04EA-4119-8857-797414626C7B}" srcOrd="1" destOrd="0" presId="urn:microsoft.com/office/officeart/2005/8/layout/cycle8"/>
    <dgm:cxn modelId="{7ABD945D-66CD-455F-AE22-64AF3D1B60D4}" srcId="{EC926A92-2E1A-4122-AC55-C9045A13F11B}" destId="{382BA58F-3004-45A0-88C7-36C1EA132FF7}" srcOrd="2" destOrd="0" parTransId="{A588A8B2-6138-46CC-8566-307E967721D5}" sibTransId="{ABF08FB1-E93E-41AC-9217-AE9DE6598823}"/>
    <dgm:cxn modelId="{CED2A97C-ADF5-4762-8D3F-996A43E10565}" type="presOf" srcId="{EC926A92-2E1A-4122-AC55-C9045A13F11B}" destId="{D5A5CF3F-1938-4799-A251-3615C2111158}" srcOrd="0" destOrd="0" presId="urn:microsoft.com/office/officeart/2005/8/layout/cycle8"/>
    <dgm:cxn modelId="{68D58C97-43B2-49C8-94DA-8399E96CC514}" srcId="{EC926A92-2E1A-4122-AC55-C9045A13F11B}" destId="{7D8B6E30-7124-449D-8193-1953E5FBC682}" srcOrd="0" destOrd="0" parTransId="{D4FFDE40-C329-49BA-90D0-2321B377EA1B}" sibTransId="{1A10B14C-A03B-4535-9197-F78AAF864977}"/>
    <dgm:cxn modelId="{1DB64E99-9972-4FB4-8529-DC80CA40456E}" type="presOf" srcId="{382BA58F-3004-45A0-88C7-36C1EA132FF7}" destId="{E3DB71C9-0432-4DFE-984C-9174231A54F5}" srcOrd="0" destOrd="0" presId="urn:microsoft.com/office/officeart/2005/8/layout/cycle8"/>
    <dgm:cxn modelId="{20DF92BE-118C-450A-9599-03D52279F950}" type="presOf" srcId="{C9A4499B-4043-4FCD-B617-D5C65E4DD4AC}" destId="{D9C9D1A8-5B1F-4F60-BEB5-79B56E36EE40}" srcOrd="0" destOrd="0" presId="urn:microsoft.com/office/officeart/2005/8/layout/cycle8"/>
    <dgm:cxn modelId="{3DE74CD3-7C54-4DCB-8EE7-4B1B62F55B0B}" srcId="{EC926A92-2E1A-4122-AC55-C9045A13F11B}" destId="{C9A4499B-4043-4FCD-B617-D5C65E4DD4AC}" srcOrd="1" destOrd="0" parTransId="{BBCD4875-AA84-4DDF-8DD2-59EEE439D963}" sibTransId="{6A67313C-7945-4F5A-8D88-DBC8F0963250}"/>
    <dgm:cxn modelId="{6F5E61E8-4EA6-49A7-AF2B-15CBC6CF2797}" type="presOf" srcId="{C9A4499B-4043-4FCD-B617-D5C65E4DD4AC}" destId="{29CCA199-9E17-48A5-913A-504DFBB76256}" srcOrd="1" destOrd="0" presId="urn:microsoft.com/office/officeart/2005/8/layout/cycle8"/>
    <dgm:cxn modelId="{CA8AA5E8-5666-4BFD-8AB6-5B7D542E77CB}" type="presOf" srcId="{382BA58F-3004-45A0-88C7-36C1EA132FF7}" destId="{1C3421B4-D4F1-434E-8DDF-297CC7FAC95F}" srcOrd="1" destOrd="0" presId="urn:microsoft.com/office/officeart/2005/8/layout/cycle8"/>
    <dgm:cxn modelId="{167A6411-C700-4470-875D-614A10258119}" type="presParOf" srcId="{D5A5CF3F-1938-4799-A251-3615C2111158}" destId="{9093A94E-762F-47FB-890D-3D6D430411D9}" srcOrd="0" destOrd="0" presId="urn:microsoft.com/office/officeart/2005/8/layout/cycle8"/>
    <dgm:cxn modelId="{E694045A-358E-42E3-AE4C-E94527B8EC3B}" type="presParOf" srcId="{D5A5CF3F-1938-4799-A251-3615C2111158}" destId="{882E1BE1-6E38-464A-A96A-D6FEC6C35697}" srcOrd="1" destOrd="0" presId="urn:microsoft.com/office/officeart/2005/8/layout/cycle8"/>
    <dgm:cxn modelId="{F05C55C2-B496-422A-9FA7-A368E0B11403}" type="presParOf" srcId="{D5A5CF3F-1938-4799-A251-3615C2111158}" destId="{3251DC5B-8647-4E49-BE68-6A99807ADF59}" srcOrd="2" destOrd="0" presId="urn:microsoft.com/office/officeart/2005/8/layout/cycle8"/>
    <dgm:cxn modelId="{ECA37FC0-7CD5-4240-8C0C-0B6C3C229665}" type="presParOf" srcId="{D5A5CF3F-1938-4799-A251-3615C2111158}" destId="{91DDA6FA-04EA-4119-8857-797414626C7B}" srcOrd="3" destOrd="0" presId="urn:microsoft.com/office/officeart/2005/8/layout/cycle8"/>
    <dgm:cxn modelId="{140A5EE7-8228-4E4A-B14F-37F817514CC4}" type="presParOf" srcId="{D5A5CF3F-1938-4799-A251-3615C2111158}" destId="{D9C9D1A8-5B1F-4F60-BEB5-79B56E36EE40}" srcOrd="4" destOrd="0" presId="urn:microsoft.com/office/officeart/2005/8/layout/cycle8"/>
    <dgm:cxn modelId="{C38B26AB-C804-4103-8D55-8198D6BBE597}" type="presParOf" srcId="{D5A5CF3F-1938-4799-A251-3615C2111158}" destId="{636A4C59-B3C1-40DA-AF2C-A96E3D5C5B4E}" srcOrd="5" destOrd="0" presId="urn:microsoft.com/office/officeart/2005/8/layout/cycle8"/>
    <dgm:cxn modelId="{B8B0A7BA-D3D6-4BC5-93CD-B8FE27818ABE}" type="presParOf" srcId="{D5A5CF3F-1938-4799-A251-3615C2111158}" destId="{DD4BB17C-3DA3-4B55-A768-C90EE264D198}" srcOrd="6" destOrd="0" presId="urn:microsoft.com/office/officeart/2005/8/layout/cycle8"/>
    <dgm:cxn modelId="{B0A29277-FE28-4366-B5CF-FB7289AF09DE}" type="presParOf" srcId="{D5A5CF3F-1938-4799-A251-3615C2111158}" destId="{29CCA199-9E17-48A5-913A-504DFBB76256}" srcOrd="7" destOrd="0" presId="urn:microsoft.com/office/officeart/2005/8/layout/cycle8"/>
    <dgm:cxn modelId="{DCFA8339-0A5F-4286-B424-1C1FA90791BA}" type="presParOf" srcId="{D5A5CF3F-1938-4799-A251-3615C2111158}" destId="{E3DB71C9-0432-4DFE-984C-9174231A54F5}" srcOrd="8" destOrd="0" presId="urn:microsoft.com/office/officeart/2005/8/layout/cycle8"/>
    <dgm:cxn modelId="{CEF41E9C-AFD8-4F26-B8CE-7FD4BE466BD6}" type="presParOf" srcId="{D5A5CF3F-1938-4799-A251-3615C2111158}" destId="{C2E298C1-FD4C-4D22-897A-33A27844BA28}" srcOrd="9" destOrd="0" presId="urn:microsoft.com/office/officeart/2005/8/layout/cycle8"/>
    <dgm:cxn modelId="{C11A5EC5-E5AE-4896-8D46-224319D48EC6}" type="presParOf" srcId="{D5A5CF3F-1938-4799-A251-3615C2111158}" destId="{4CF59DC3-4A3D-4EAF-AB76-EC811F3B1DF6}" srcOrd="10" destOrd="0" presId="urn:microsoft.com/office/officeart/2005/8/layout/cycle8"/>
    <dgm:cxn modelId="{0D03A90C-7353-41E5-BE00-B0091F744594}" type="presParOf" srcId="{D5A5CF3F-1938-4799-A251-3615C2111158}" destId="{1C3421B4-D4F1-434E-8DDF-297CC7FAC95F}" srcOrd="11" destOrd="0" presId="urn:microsoft.com/office/officeart/2005/8/layout/cycle8"/>
    <dgm:cxn modelId="{68EB4A6B-66B8-4965-915E-FB3FE3B15AD1}" type="presParOf" srcId="{D5A5CF3F-1938-4799-A251-3615C2111158}" destId="{54E5F321-8E97-41A0-AB08-BCD9E53843C8}" srcOrd="12" destOrd="0" presId="urn:microsoft.com/office/officeart/2005/8/layout/cycle8"/>
    <dgm:cxn modelId="{BAB4D2B0-53BA-4429-944E-6AE3664A3E07}" type="presParOf" srcId="{D5A5CF3F-1938-4799-A251-3615C2111158}" destId="{D494CFAB-9E64-4DBB-B2D2-F1B714D4CF5F}" srcOrd="13" destOrd="0" presId="urn:microsoft.com/office/officeart/2005/8/layout/cycle8"/>
    <dgm:cxn modelId="{C7FE0A17-B5F0-4A3C-83C9-CA77DE11C409}" type="presParOf" srcId="{D5A5CF3F-1938-4799-A251-3615C2111158}" destId="{46C1641D-549C-4900-83D3-6D35B7A6C78B}"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E73C9-EA25-4B37-A93E-09B4DE166695}">
      <dsp:nvSpPr>
        <dsp:cNvPr id="0" name=""/>
        <dsp:cNvSpPr/>
      </dsp:nvSpPr>
      <dsp:spPr>
        <a:xfrm>
          <a:off x="1365569" y="2403468"/>
          <a:ext cx="1597522" cy="1377343"/>
        </a:xfrm>
        <a:prstGeom prst="hexagon">
          <a:avLst>
            <a:gd name="adj" fmla="val 25000"/>
            <a:gd name="vf" fmla="val 115470"/>
          </a:avLst>
        </a:prstGeom>
        <a:solidFill>
          <a:srgbClr val="002C5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ntonSansCond Regular" panose="02000606040000020004" pitchFamily="50" charset="0"/>
            </a:rPr>
            <a:t>Developers</a:t>
          </a:r>
        </a:p>
      </dsp:txBody>
      <dsp:txXfrm>
        <a:off x="1613474" y="2617206"/>
        <a:ext cx="1101712" cy="949867"/>
      </dsp:txXfrm>
    </dsp:sp>
    <dsp:sp modelId="{D851622E-76BB-43D8-85DF-A97B0C2B0805}">
      <dsp:nvSpPr>
        <dsp:cNvPr id="0" name=""/>
        <dsp:cNvSpPr/>
      </dsp:nvSpPr>
      <dsp:spPr>
        <a:xfrm>
          <a:off x="1407070" y="3011537"/>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911364-F863-480C-B70C-CAC83808CD66}">
      <dsp:nvSpPr>
        <dsp:cNvPr id="0" name=""/>
        <dsp:cNvSpPr/>
      </dsp:nvSpPr>
      <dsp:spPr>
        <a:xfrm>
          <a:off x="0" y="1663669"/>
          <a:ext cx="1597522" cy="1377343"/>
        </a:xfrm>
        <a:prstGeom prst="hexagon">
          <a:avLst>
            <a:gd name="adj" fmla="val 25000"/>
            <a:gd name="vf" fmla="val 115470"/>
          </a:avLst>
        </a:prstGeom>
        <a:solidFill>
          <a:srgbClr val="F26419">
            <a:alpha val="89804"/>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13CC8-2307-4808-A6B5-AE247CC1B7B4}">
      <dsp:nvSpPr>
        <dsp:cNvPr id="0" name=""/>
        <dsp:cNvSpPr/>
      </dsp:nvSpPr>
      <dsp:spPr>
        <a:xfrm>
          <a:off x="1087566" y="2859065"/>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A5D29-5223-4EA7-B556-09396B84D4EA}">
      <dsp:nvSpPr>
        <dsp:cNvPr id="0" name=""/>
        <dsp:cNvSpPr/>
      </dsp:nvSpPr>
      <dsp:spPr>
        <a:xfrm>
          <a:off x="2726590" y="1647294"/>
          <a:ext cx="1597522" cy="1377343"/>
        </a:xfrm>
        <a:prstGeom prst="hexagon">
          <a:avLst>
            <a:gd name="adj" fmla="val 25000"/>
            <a:gd name="vf" fmla="val 115470"/>
          </a:avLst>
        </a:prstGeom>
        <a:solidFill>
          <a:srgbClr val="002C5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ntonSansCond Regular" panose="02000606040000020004" pitchFamily="50" charset="0"/>
            </a:rPr>
            <a:t>Commercial Real Estate</a:t>
          </a:r>
        </a:p>
      </dsp:txBody>
      <dsp:txXfrm>
        <a:off x="2974495" y="1861032"/>
        <a:ext cx="1101712" cy="949867"/>
      </dsp:txXfrm>
    </dsp:sp>
    <dsp:sp modelId="{5CA0BAA7-26EE-49EE-A76C-9EBB2429E6FA}">
      <dsp:nvSpPr>
        <dsp:cNvPr id="0" name=""/>
        <dsp:cNvSpPr/>
      </dsp:nvSpPr>
      <dsp:spPr>
        <a:xfrm>
          <a:off x="3818704" y="2841234"/>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54A07-52E1-46B7-B84D-A7F08F7096A1}">
      <dsp:nvSpPr>
        <dsp:cNvPr id="0" name=""/>
        <dsp:cNvSpPr/>
      </dsp:nvSpPr>
      <dsp:spPr>
        <a:xfrm>
          <a:off x="4087611" y="2403468"/>
          <a:ext cx="1597522" cy="1377343"/>
        </a:xfrm>
        <a:prstGeom prst="hexagon">
          <a:avLst>
            <a:gd name="adj" fmla="val 25000"/>
            <a:gd name="vf" fmla="val 115470"/>
          </a:avLst>
        </a:prstGeom>
        <a:solidFill>
          <a:srgbClr val="F2641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886820-37DB-49F1-A4E2-1EA0334744DF}">
      <dsp:nvSpPr>
        <dsp:cNvPr id="0" name=""/>
        <dsp:cNvSpPr/>
      </dsp:nvSpPr>
      <dsp:spPr>
        <a:xfrm>
          <a:off x="4129112" y="3011537"/>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D463A-7B3C-40DD-8E51-26B7D0920FD8}">
      <dsp:nvSpPr>
        <dsp:cNvPr id="0" name=""/>
        <dsp:cNvSpPr/>
      </dsp:nvSpPr>
      <dsp:spPr>
        <a:xfrm>
          <a:off x="1365569" y="894395"/>
          <a:ext cx="1597522" cy="1377343"/>
        </a:xfrm>
        <a:prstGeom prst="hexagon">
          <a:avLst>
            <a:gd name="adj" fmla="val 25000"/>
            <a:gd name="vf" fmla="val 115470"/>
          </a:avLst>
        </a:prstGeom>
        <a:solidFill>
          <a:srgbClr val="002C5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2860" rIns="0" bIns="2286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BentonSansCond Regular" panose="02000606040000020004" pitchFamily="50" charset="0"/>
            </a:rPr>
            <a:t>Community Leader Groups</a:t>
          </a:r>
        </a:p>
      </dsp:txBody>
      <dsp:txXfrm>
        <a:off x="1613474" y="1108133"/>
        <a:ext cx="1101712" cy="949867"/>
      </dsp:txXfrm>
    </dsp:sp>
    <dsp:sp modelId="{DE735EAA-A975-43E5-8F0E-32EE34F17D54}">
      <dsp:nvSpPr>
        <dsp:cNvPr id="0" name=""/>
        <dsp:cNvSpPr/>
      </dsp:nvSpPr>
      <dsp:spPr>
        <a:xfrm>
          <a:off x="2448587" y="924234"/>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C7491-A22A-4DCF-9A94-6A39AEF24762}">
      <dsp:nvSpPr>
        <dsp:cNvPr id="0" name=""/>
        <dsp:cNvSpPr/>
      </dsp:nvSpPr>
      <dsp:spPr>
        <a:xfrm>
          <a:off x="2726590" y="141860"/>
          <a:ext cx="1597522" cy="1377343"/>
        </a:xfrm>
        <a:prstGeom prst="hexagon">
          <a:avLst>
            <a:gd name="adj" fmla="val 25000"/>
            <a:gd name="vf" fmla="val 115470"/>
          </a:avLst>
        </a:prstGeom>
        <a:solidFill>
          <a:srgbClr val="F2641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02ADD-E681-407E-8C4C-AE07FD37BD10}">
      <dsp:nvSpPr>
        <dsp:cNvPr id="0" name=""/>
        <dsp:cNvSpPr/>
      </dsp:nvSpPr>
      <dsp:spPr>
        <a:xfrm>
          <a:off x="2773776" y="746653"/>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E73C9-EA25-4B37-A93E-09B4DE166695}">
      <dsp:nvSpPr>
        <dsp:cNvPr id="0" name=""/>
        <dsp:cNvSpPr/>
      </dsp:nvSpPr>
      <dsp:spPr>
        <a:xfrm>
          <a:off x="1365569" y="2403468"/>
          <a:ext cx="1597522" cy="1377343"/>
        </a:xfrm>
        <a:prstGeom prst="hexagon">
          <a:avLst>
            <a:gd name="adj" fmla="val 25000"/>
            <a:gd name="vf" fmla="val 115470"/>
          </a:avLst>
        </a:prstGeom>
        <a:solidFill>
          <a:srgbClr val="002C5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ntonSansCond Regular" panose="02000606040000020004" pitchFamily="50" charset="0"/>
            </a:rPr>
            <a:t>Business Owners</a:t>
          </a:r>
        </a:p>
      </dsp:txBody>
      <dsp:txXfrm>
        <a:off x="1613474" y="2617206"/>
        <a:ext cx="1101712" cy="949867"/>
      </dsp:txXfrm>
    </dsp:sp>
    <dsp:sp modelId="{D851622E-76BB-43D8-85DF-A97B0C2B0805}">
      <dsp:nvSpPr>
        <dsp:cNvPr id="0" name=""/>
        <dsp:cNvSpPr/>
      </dsp:nvSpPr>
      <dsp:spPr>
        <a:xfrm>
          <a:off x="1407070" y="3011537"/>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911364-F863-480C-B70C-CAC83808CD66}">
      <dsp:nvSpPr>
        <dsp:cNvPr id="0" name=""/>
        <dsp:cNvSpPr/>
      </dsp:nvSpPr>
      <dsp:spPr>
        <a:xfrm>
          <a:off x="14936" y="1626991"/>
          <a:ext cx="1597522" cy="1377343"/>
        </a:xfrm>
        <a:prstGeom prst="hexagon">
          <a:avLst>
            <a:gd name="adj" fmla="val 25000"/>
            <a:gd name="vf" fmla="val 115470"/>
          </a:avLst>
        </a:prstGeom>
        <a:solidFill>
          <a:srgbClr val="F2641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DD13CC8-2307-4808-A6B5-AE247CC1B7B4}">
      <dsp:nvSpPr>
        <dsp:cNvPr id="0" name=""/>
        <dsp:cNvSpPr/>
      </dsp:nvSpPr>
      <dsp:spPr>
        <a:xfrm>
          <a:off x="1087566" y="2859065"/>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9EA5D29-5223-4EA7-B556-09396B84D4EA}">
      <dsp:nvSpPr>
        <dsp:cNvPr id="0" name=""/>
        <dsp:cNvSpPr/>
      </dsp:nvSpPr>
      <dsp:spPr>
        <a:xfrm>
          <a:off x="2726590" y="1647294"/>
          <a:ext cx="1597522" cy="1377343"/>
        </a:xfrm>
        <a:prstGeom prst="hexagon">
          <a:avLst>
            <a:gd name="adj" fmla="val 25000"/>
            <a:gd name="vf" fmla="val 115470"/>
          </a:avLst>
        </a:prstGeom>
        <a:solidFill>
          <a:srgbClr val="002C5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ntonSansCond Regular" panose="02000606040000020004" pitchFamily="50" charset="0"/>
            </a:rPr>
            <a:t>Aviation Specialists</a:t>
          </a:r>
        </a:p>
      </dsp:txBody>
      <dsp:txXfrm>
        <a:off x="2974495" y="1861032"/>
        <a:ext cx="1101712" cy="949867"/>
      </dsp:txXfrm>
    </dsp:sp>
    <dsp:sp modelId="{5CA0BAA7-26EE-49EE-A76C-9EBB2429E6FA}">
      <dsp:nvSpPr>
        <dsp:cNvPr id="0" name=""/>
        <dsp:cNvSpPr/>
      </dsp:nvSpPr>
      <dsp:spPr>
        <a:xfrm>
          <a:off x="3818704" y="2841234"/>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3F54A07-52E1-46B7-B84D-A7F08F7096A1}">
      <dsp:nvSpPr>
        <dsp:cNvPr id="0" name=""/>
        <dsp:cNvSpPr/>
      </dsp:nvSpPr>
      <dsp:spPr>
        <a:xfrm>
          <a:off x="4087611" y="2403468"/>
          <a:ext cx="1597522" cy="1377343"/>
        </a:xfrm>
        <a:prstGeom prst="hexagon">
          <a:avLst>
            <a:gd name="adj" fmla="val 25000"/>
            <a:gd name="vf" fmla="val 115470"/>
          </a:avLst>
        </a:prstGeom>
        <a:solidFill>
          <a:srgbClr val="F2641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886820-37DB-49F1-A4E2-1EA0334744DF}">
      <dsp:nvSpPr>
        <dsp:cNvPr id="0" name=""/>
        <dsp:cNvSpPr/>
      </dsp:nvSpPr>
      <dsp:spPr>
        <a:xfrm>
          <a:off x="4129112" y="3011537"/>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D463A-7B3C-40DD-8E51-26B7D0920FD8}">
      <dsp:nvSpPr>
        <dsp:cNvPr id="0" name=""/>
        <dsp:cNvSpPr/>
      </dsp:nvSpPr>
      <dsp:spPr>
        <a:xfrm>
          <a:off x="1365569" y="894395"/>
          <a:ext cx="1597522" cy="1377343"/>
        </a:xfrm>
        <a:prstGeom prst="hexagon">
          <a:avLst>
            <a:gd name="adj" fmla="val 25000"/>
            <a:gd name="vf" fmla="val 115470"/>
          </a:avLst>
        </a:prstGeom>
        <a:solidFill>
          <a:srgbClr val="002C54"/>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BentonSansCond Regular" panose="02000606040000020004" pitchFamily="50" charset="0"/>
            </a:rPr>
            <a:t>Athletics</a:t>
          </a:r>
        </a:p>
      </dsp:txBody>
      <dsp:txXfrm>
        <a:off x="1613474" y="1108133"/>
        <a:ext cx="1101712" cy="949867"/>
      </dsp:txXfrm>
    </dsp:sp>
    <dsp:sp modelId="{DE735EAA-A975-43E5-8F0E-32EE34F17D54}">
      <dsp:nvSpPr>
        <dsp:cNvPr id="0" name=""/>
        <dsp:cNvSpPr/>
      </dsp:nvSpPr>
      <dsp:spPr>
        <a:xfrm>
          <a:off x="2448587" y="924234"/>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FC7491-A22A-4DCF-9A94-6A39AEF24762}">
      <dsp:nvSpPr>
        <dsp:cNvPr id="0" name=""/>
        <dsp:cNvSpPr/>
      </dsp:nvSpPr>
      <dsp:spPr>
        <a:xfrm>
          <a:off x="2726590" y="141860"/>
          <a:ext cx="1597522" cy="1377343"/>
        </a:xfrm>
        <a:prstGeom prst="hexagon">
          <a:avLst>
            <a:gd name="adj" fmla="val 25000"/>
            <a:gd name="vf" fmla="val 115470"/>
          </a:avLst>
        </a:prstGeom>
        <a:solidFill>
          <a:srgbClr val="F26419">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D02ADD-E681-407E-8C4C-AE07FD37BD10}">
      <dsp:nvSpPr>
        <dsp:cNvPr id="0" name=""/>
        <dsp:cNvSpPr/>
      </dsp:nvSpPr>
      <dsp:spPr>
        <a:xfrm>
          <a:off x="2773776" y="746653"/>
          <a:ext cx="187040" cy="161205"/>
        </a:xfrm>
        <a:prstGeom prst="hexagon">
          <a:avLst>
            <a:gd name="adj" fmla="val 25000"/>
            <a:gd name="vf" fmla="val 115470"/>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1EE91A-393B-425B-A8E0-CACD14B9B266}">
      <dsp:nvSpPr>
        <dsp:cNvPr id="0" name=""/>
        <dsp:cNvSpPr/>
      </dsp:nvSpPr>
      <dsp:spPr>
        <a:xfrm>
          <a:off x="466595" y="0"/>
          <a:ext cx="3035629" cy="3035586"/>
        </a:xfrm>
        <a:prstGeom prst="ellipse">
          <a:avLst/>
        </a:prstGeom>
        <a:solidFill>
          <a:srgbClr val="002C54">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BentonSansCond Regular" panose="02000606040000020004" pitchFamily="50" charset="0"/>
            </a:rPr>
            <a:t>Engagement</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What do you know?</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How do you feel?</a:t>
          </a:r>
        </a:p>
      </dsp:txBody>
      <dsp:txXfrm>
        <a:off x="911153" y="444551"/>
        <a:ext cx="2146513" cy="2146484"/>
      </dsp:txXfrm>
    </dsp:sp>
    <dsp:sp modelId="{04C49EBB-1AED-4F86-8DD1-6F56B7659BC4}">
      <dsp:nvSpPr>
        <dsp:cNvPr id="0" name=""/>
        <dsp:cNvSpPr/>
      </dsp:nvSpPr>
      <dsp:spPr>
        <a:xfrm>
          <a:off x="2029060" y="2024567"/>
          <a:ext cx="3035629" cy="3035586"/>
        </a:xfrm>
        <a:prstGeom prst="ellipse">
          <a:avLst/>
        </a:prstGeom>
        <a:solidFill>
          <a:srgbClr val="002C54">
            <a:alpha val="65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BentonSansCond Regular" panose="02000606040000020004" pitchFamily="50" charset="0"/>
          </a:endParaRPr>
        </a:p>
        <a:p>
          <a:pPr marL="0" lvl="0" indent="0" algn="ctr" defTabSz="1066800">
            <a:lnSpc>
              <a:spcPct val="90000"/>
            </a:lnSpc>
            <a:spcBef>
              <a:spcPct val="0"/>
            </a:spcBef>
            <a:spcAft>
              <a:spcPct val="35000"/>
            </a:spcAft>
            <a:buNone/>
          </a:pPr>
          <a:r>
            <a:rPr lang="en-US" sz="2000" b="1" kern="1200" dirty="0">
              <a:latin typeface="BentonSansCond Regular" panose="02000606040000020004" pitchFamily="50" charset="0"/>
            </a:rPr>
            <a:t>Recommendation</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Name</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Logo</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Ways to move forward</a:t>
          </a:r>
        </a:p>
      </dsp:txBody>
      <dsp:txXfrm>
        <a:off x="2473618" y="2469118"/>
        <a:ext cx="2146513" cy="2146484"/>
      </dsp:txXfrm>
    </dsp:sp>
    <dsp:sp modelId="{0776E841-CF55-4E65-BFBB-2422201C3D41}">
      <dsp:nvSpPr>
        <dsp:cNvPr id="0" name=""/>
        <dsp:cNvSpPr/>
      </dsp:nvSpPr>
      <dsp:spPr>
        <a:xfrm>
          <a:off x="3589678" y="0"/>
          <a:ext cx="3035629" cy="3035586"/>
        </a:xfrm>
        <a:prstGeom prst="ellipse">
          <a:avLst/>
        </a:prstGeom>
        <a:solidFill>
          <a:srgbClr val="002C54">
            <a:alpha val="8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latin typeface="BentonSansCond Regular" panose="02000606040000020004" pitchFamily="50" charset="0"/>
          </a:endParaRPr>
        </a:p>
        <a:p>
          <a:pPr marL="0" lvl="0" indent="0" algn="ctr" defTabSz="1066800">
            <a:lnSpc>
              <a:spcPct val="90000"/>
            </a:lnSpc>
            <a:spcBef>
              <a:spcPct val="0"/>
            </a:spcBef>
            <a:spcAft>
              <a:spcPct val="35000"/>
            </a:spcAft>
            <a:buNone/>
          </a:pPr>
          <a:r>
            <a:rPr lang="en-US" sz="2400" b="1" kern="1200" dirty="0">
              <a:latin typeface="BentonSansCond Regular" panose="02000606040000020004" pitchFamily="50" charset="0"/>
            </a:rPr>
            <a:t>Exploration</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Are ideas believable? </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Are goals obtainable? </a:t>
          </a:r>
        </a:p>
        <a:p>
          <a:pPr marL="0" lvl="0" indent="0" algn="ctr" defTabSz="1066800">
            <a:lnSpc>
              <a:spcPct val="90000"/>
            </a:lnSpc>
            <a:spcBef>
              <a:spcPct val="0"/>
            </a:spcBef>
            <a:spcAft>
              <a:spcPct val="35000"/>
            </a:spcAft>
            <a:buNone/>
          </a:pPr>
          <a:r>
            <a:rPr lang="en-US" sz="1600" kern="1200" dirty="0">
              <a:latin typeface="BentonSansCond Regular" panose="02000606040000020004" pitchFamily="50" charset="0"/>
            </a:rPr>
            <a:t>What are the hindrances?</a:t>
          </a:r>
        </a:p>
        <a:p>
          <a:pPr marL="0" lvl="0" indent="0" algn="ctr" defTabSz="1066800">
            <a:lnSpc>
              <a:spcPct val="90000"/>
            </a:lnSpc>
            <a:spcBef>
              <a:spcPct val="0"/>
            </a:spcBef>
            <a:spcAft>
              <a:spcPct val="35000"/>
            </a:spcAft>
            <a:buNone/>
          </a:pPr>
          <a:endParaRPr lang="en-US" sz="1600" kern="1200" dirty="0"/>
        </a:p>
      </dsp:txBody>
      <dsp:txXfrm>
        <a:off x="4034236" y="444551"/>
        <a:ext cx="2146513" cy="21464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3A94E-762F-47FB-890D-3D6D430411D9}">
      <dsp:nvSpPr>
        <dsp:cNvPr id="0" name=""/>
        <dsp:cNvSpPr/>
      </dsp:nvSpPr>
      <dsp:spPr>
        <a:xfrm>
          <a:off x="1363420" y="283398"/>
          <a:ext cx="3659659" cy="3659659"/>
        </a:xfrm>
        <a:prstGeom prst="pie">
          <a:avLst>
            <a:gd name="adj1" fmla="val 16200000"/>
            <a:gd name="adj2" fmla="val 1800000"/>
          </a:avLst>
        </a:prstGeom>
        <a:solidFill>
          <a:srgbClr val="EFB50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In challenging the status quo for regional airports</a:t>
          </a:r>
        </a:p>
      </dsp:txBody>
      <dsp:txXfrm>
        <a:off x="3292148" y="1058897"/>
        <a:ext cx="1307021" cy="1089184"/>
      </dsp:txXfrm>
    </dsp:sp>
    <dsp:sp modelId="{D9C9D1A8-5B1F-4F60-BEB5-79B56E36EE40}">
      <dsp:nvSpPr>
        <dsp:cNvPr id="0" name=""/>
        <dsp:cNvSpPr/>
      </dsp:nvSpPr>
      <dsp:spPr>
        <a:xfrm>
          <a:off x="1288049" y="414100"/>
          <a:ext cx="3659659" cy="3659659"/>
        </a:xfrm>
        <a:prstGeom prst="pie">
          <a:avLst>
            <a:gd name="adj1" fmla="val 1800000"/>
            <a:gd name="adj2" fmla="val 9000000"/>
          </a:avLst>
        </a:prstGeom>
        <a:solidFill>
          <a:srgbClr val="002C5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Exploring unique and innovative opportunities that are consistent our region</a:t>
          </a:r>
        </a:p>
      </dsp:txBody>
      <dsp:txXfrm>
        <a:off x="2159396" y="2788522"/>
        <a:ext cx="1960532" cy="958482"/>
      </dsp:txXfrm>
    </dsp:sp>
    <dsp:sp modelId="{E3DB71C9-0432-4DFE-984C-9174231A54F5}">
      <dsp:nvSpPr>
        <dsp:cNvPr id="0" name=""/>
        <dsp:cNvSpPr/>
      </dsp:nvSpPr>
      <dsp:spPr>
        <a:xfrm>
          <a:off x="1129109" y="282977"/>
          <a:ext cx="3826796" cy="3660501"/>
        </a:xfrm>
        <a:prstGeom prst="pie">
          <a:avLst>
            <a:gd name="adj1" fmla="val 9000000"/>
            <a:gd name="adj2" fmla="val 16200000"/>
          </a:avLst>
        </a:prstGeom>
        <a:solidFill>
          <a:srgbClr val="F2641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Delivering the promise of thoughtful, conscientious reliability to our community </a:t>
          </a:r>
        </a:p>
      </dsp:txBody>
      <dsp:txXfrm>
        <a:off x="1572379" y="1058655"/>
        <a:ext cx="1366713" cy="1089435"/>
      </dsp:txXfrm>
    </dsp:sp>
    <dsp:sp modelId="{54E5F321-8E97-41A0-AB08-BCD9E53843C8}">
      <dsp:nvSpPr>
        <dsp:cNvPr id="0" name=""/>
        <dsp:cNvSpPr/>
      </dsp:nvSpPr>
      <dsp:spPr>
        <a:xfrm>
          <a:off x="1137172" y="56847"/>
          <a:ext cx="4112760" cy="4112760"/>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94CFAB-9E64-4DBB-B2D2-F1B714D4CF5F}">
      <dsp:nvSpPr>
        <dsp:cNvPr id="0" name=""/>
        <dsp:cNvSpPr/>
      </dsp:nvSpPr>
      <dsp:spPr>
        <a:xfrm>
          <a:off x="1061498" y="187318"/>
          <a:ext cx="4112760" cy="4112760"/>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C1641D-549C-4900-83D3-6D35B7A6C78B}">
      <dsp:nvSpPr>
        <dsp:cNvPr id="0" name=""/>
        <dsp:cNvSpPr/>
      </dsp:nvSpPr>
      <dsp:spPr>
        <a:xfrm>
          <a:off x="985003" y="56843"/>
          <a:ext cx="4112760" cy="4112760"/>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5745E37-11A5-49AA-9FE2-01BE8FFAD08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3136443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45E37-11A5-49AA-9FE2-01BE8FFAD08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4024765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45E37-11A5-49AA-9FE2-01BE8FFAD08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15448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45E37-11A5-49AA-9FE2-01BE8FFAD08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2113991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745E37-11A5-49AA-9FE2-01BE8FFAD081}"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342389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45E37-11A5-49AA-9FE2-01BE8FFAD08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132887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45E37-11A5-49AA-9FE2-01BE8FFAD081}"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134693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45E37-11A5-49AA-9FE2-01BE8FFAD081}"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91648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45E37-11A5-49AA-9FE2-01BE8FFAD081}"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343358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45E37-11A5-49AA-9FE2-01BE8FFAD08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103471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745E37-11A5-49AA-9FE2-01BE8FFAD081}"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325435-1AF6-4385-820E-B592382E23C6}" type="slidenum">
              <a:rPr lang="en-US" smtClean="0"/>
              <a:t>‹#›</a:t>
            </a:fld>
            <a:endParaRPr lang="en-US"/>
          </a:p>
        </p:txBody>
      </p:sp>
    </p:spTree>
    <p:extLst>
      <p:ext uri="{BB962C8B-B14F-4D97-AF65-F5344CB8AC3E}">
        <p14:creationId xmlns:p14="http://schemas.microsoft.com/office/powerpoint/2010/main" val="178918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45E37-11A5-49AA-9FE2-01BE8FFAD081}" type="datetimeFigureOut">
              <a:rPr lang="en-US" smtClean="0"/>
              <a:t>1/21/2021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325435-1AF6-4385-820E-B592382E23C6}" type="slidenum">
              <a:rPr lang="en-US" smtClean="0"/>
              <a:t>‹#›</a:t>
            </a:fld>
            <a:endParaRPr lang="en-US"/>
          </a:p>
        </p:txBody>
      </p:sp>
    </p:spTree>
    <p:extLst>
      <p:ext uri="{BB962C8B-B14F-4D97-AF65-F5344CB8AC3E}">
        <p14:creationId xmlns:p14="http://schemas.microsoft.com/office/powerpoint/2010/main" val="187134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8843" y="4391205"/>
            <a:ext cx="11038114" cy="131334"/>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538843" y="4507471"/>
            <a:ext cx="11038114" cy="1681058"/>
          </a:xfrm>
          <a:prstGeom prst="rect">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0" tIns="182880" rIns="457200" bIns="457200" numCol="1" spcCol="0" rtlCol="0" fromWordArt="0" anchor="b" anchorCtr="0" forceAA="0" compatLnSpc="1">
            <a:prstTxWarp prst="textNoShape">
              <a:avLst/>
            </a:prstTxWarp>
            <a:noAutofit/>
          </a:bodyPr>
          <a:lstStyle/>
          <a:p>
            <a:pPr marL="0" marR="0">
              <a:spcBef>
                <a:spcPts val="0"/>
              </a:spcBef>
              <a:spcAft>
                <a:spcPts val="0"/>
              </a:spcAft>
            </a:pPr>
            <a:r>
              <a:rPr lang="en-US" sz="1600" dirty="0">
                <a:solidFill>
                  <a:srgbClr val="FFFFFF"/>
                </a:solidFill>
                <a:effectLst/>
                <a:ea typeface="Times New Roman" panose="02020603050405020304" pitchFamily="18" charset="0"/>
                <a:cs typeface="Times New Roman" panose="02020603050405020304" pitchFamily="18" charset="0"/>
              </a:rPr>
              <a:t>     </a:t>
            </a:r>
            <a:endParaRPr lang="en-US" sz="1100" dirty="0">
              <a:effectLst/>
              <a:ea typeface="Times New Roman" panose="02020603050405020304" pitchFamily="18" charset="0"/>
              <a:cs typeface="Times New Roman" panose="02020603050405020304" pitchFamily="18" charset="0"/>
            </a:endParaRPr>
          </a:p>
          <a:p>
            <a:pPr marL="0" marR="0">
              <a:spcBef>
                <a:spcPts val="0"/>
              </a:spcBef>
              <a:spcAft>
                <a:spcPts val="0"/>
              </a:spcAft>
            </a:pPr>
            <a:r>
              <a:rPr lang="en-US" sz="1100" cap="all" dirty="0">
                <a:solidFill>
                  <a:srgbClr val="FFFFFF"/>
                </a:solidFill>
                <a:effectLst/>
                <a:ea typeface="Times New Roman" panose="02020603050405020304" pitchFamily="18" charset="0"/>
                <a:cs typeface="Times New Roman" panose="02020603050405020304" pitchFamily="18" charset="0"/>
              </a:rPr>
              <a:t>Valerie </a:t>
            </a:r>
            <a:r>
              <a:rPr lang="en-US" sz="1100" cap="all" dirty="0" err="1">
                <a:solidFill>
                  <a:srgbClr val="FFFFFF"/>
                </a:solidFill>
                <a:effectLst/>
                <a:ea typeface="Times New Roman" panose="02020603050405020304" pitchFamily="18" charset="0"/>
                <a:cs typeface="Times New Roman" panose="02020603050405020304" pitchFamily="18" charset="0"/>
              </a:rPr>
              <a:t>Pe</a:t>
            </a:r>
            <a:r>
              <a:rPr lang="en-US" sz="1100" cap="all" dirty="0" err="1">
                <a:solidFill>
                  <a:srgbClr val="FFFFFF"/>
                </a:solidFill>
                <a:effectLst/>
                <a:ea typeface="Times New Roman" panose="02020603050405020304" pitchFamily="18" charset="0"/>
                <a:cs typeface="Arial" panose="020B0604020202020204" pitchFamily="34" charset="0"/>
              </a:rPr>
              <a:t>Ñ</a:t>
            </a:r>
            <a:r>
              <a:rPr lang="en-US" sz="1100" cap="all" dirty="0" err="1">
                <a:solidFill>
                  <a:srgbClr val="FFFFFF"/>
                </a:solidFill>
                <a:effectLst/>
                <a:ea typeface="Times New Roman" panose="02020603050405020304" pitchFamily="18" charset="0"/>
                <a:cs typeface="Times New Roman" panose="02020603050405020304" pitchFamily="18" charset="0"/>
              </a:rPr>
              <a:t>a</a:t>
            </a:r>
            <a:r>
              <a:rPr lang="en-US" sz="1100" cap="all" dirty="0">
                <a:solidFill>
                  <a:srgbClr val="FFFFFF"/>
                </a:solidFill>
                <a:effectLst/>
                <a:ea typeface="Times New Roman" panose="02020603050405020304" pitchFamily="18" charset="0"/>
                <a:cs typeface="Times New Roman" panose="02020603050405020304" pitchFamily="18" charset="0"/>
              </a:rPr>
              <a:t> Consulting LLC</a:t>
            </a:r>
          </a:p>
          <a:p>
            <a:pPr marL="0" marR="0">
              <a:spcBef>
                <a:spcPts val="0"/>
              </a:spcBef>
              <a:spcAft>
                <a:spcPts val="0"/>
              </a:spcAft>
            </a:pPr>
            <a:r>
              <a:rPr lang="en-US" sz="1100" cap="all" dirty="0">
                <a:solidFill>
                  <a:srgbClr val="FFFFFF"/>
                </a:solidFill>
                <a:ea typeface="Times New Roman" panose="02020603050405020304" pitchFamily="18" charset="0"/>
                <a:cs typeface="Times New Roman" panose="02020603050405020304" pitchFamily="18" charset="0"/>
              </a:rPr>
              <a:t>2021</a:t>
            </a:r>
            <a:endParaRPr lang="en-US" sz="1100" dirty="0">
              <a:effectLst/>
              <a:ea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1348F2E-8068-4637-A95F-BC1B7C91473C}"/>
              </a:ext>
            </a:extLst>
          </p:cNvPr>
          <p:cNvPicPr>
            <a:picLocks noChangeAspect="1"/>
          </p:cNvPicPr>
          <p:nvPr/>
        </p:nvPicPr>
        <p:blipFill>
          <a:blip r:embed="rId2"/>
          <a:stretch>
            <a:fillRect/>
          </a:stretch>
        </p:blipFill>
        <p:spPr>
          <a:xfrm>
            <a:off x="538842" y="1371600"/>
            <a:ext cx="4171401" cy="2422368"/>
          </a:xfrm>
          <a:prstGeom prst="rect">
            <a:avLst/>
          </a:prstGeom>
        </p:spPr>
      </p:pic>
    </p:spTree>
    <p:extLst>
      <p:ext uri="{BB962C8B-B14F-4D97-AF65-F5344CB8AC3E}">
        <p14:creationId xmlns:p14="http://schemas.microsoft.com/office/powerpoint/2010/main" val="2026407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442911" y="1737258"/>
            <a:ext cx="8018585"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Developer &amp; Entrepreneur is too narrow</a:t>
            </a:r>
          </a:p>
          <a:p>
            <a:pPr marL="285750" indent="-285750">
              <a:buFont typeface="Arial" panose="020B0604020202020204" pitchFamily="34" charset="0"/>
              <a:buChar char="•"/>
            </a:pPr>
            <a:r>
              <a:rPr lang="en-US" dirty="0">
                <a:latin typeface="BentonSansCond Regular" panose="02000606040000020004" pitchFamily="50" charset="0"/>
              </a:rPr>
              <a:t>Need wider audience – Corporations, Executives like GM in Bedford</a:t>
            </a:r>
          </a:p>
          <a:p>
            <a:pPr marL="285750" indent="-285750">
              <a:buFont typeface="Arial" panose="020B0604020202020204" pitchFamily="34" charset="0"/>
              <a:buChar char="•"/>
            </a:pPr>
            <a:r>
              <a:rPr lang="en-US" dirty="0">
                <a:latin typeface="BentonSansCond Regular" panose="02000606040000020004" pitchFamily="50" charset="0"/>
              </a:rPr>
              <a:t>Missing private pilots</a:t>
            </a:r>
          </a:p>
          <a:p>
            <a:pPr marL="285750" indent="-285750">
              <a:buFont typeface="Arial" panose="020B0604020202020204" pitchFamily="34" charset="0"/>
              <a:buChar char="•"/>
            </a:pPr>
            <a:r>
              <a:rPr lang="en-US" dirty="0">
                <a:latin typeface="BentonSansCond Regular" panose="02000606040000020004" pitchFamily="50" charset="0"/>
              </a:rPr>
              <a:t>Fractional plane ownership</a:t>
            </a:r>
          </a:p>
          <a:p>
            <a:pPr marL="285750" indent="-285750">
              <a:buFont typeface="Arial" panose="020B0604020202020204" pitchFamily="34" charset="0"/>
              <a:buChar char="•"/>
            </a:pPr>
            <a:r>
              <a:rPr lang="en-US" dirty="0">
                <a:latin typeface="BentonSansCond Regular" panose="02000606040000020004" pitchFamily="50" charset="0"/>
              </a:rPr>
              <a:t>Federal agencies – government entities</a:t>
            </a:r>
          </a:p>
          <a:p>
            <a:pPr marL="285750" indent="-285750">
              <a:buFont typeface="Arial" panose="020B0604020202020204" pitchFamily="34" charset="0"/>
              <a:buChar char="•"/>
            </a:pPr>
            <a:r>
              <a:rPr lang="en-US" dirty="0">
                <a:latin typeface="BentonSansCond Regular" panose="02000606040000020004" pitchFamily="50" charset="0"/>
              </a:rPr>
              <a:t>Larger corporate entities should be an audience</a:t>
            </a:r>
          </a:p>
          <a:p>
            <a:pPr marL="285750" indent="-285750">
              <a:buFont typeface="Arial" panose="020B0604020202020204" pitchFamily="34" charset="0"/>
              <a:buChar char="•"/>
            </a:pPr>
            <a:r>
              <a:rPr lang="en-US" dirty="0">
                <a:latin typeface="BentonSansCond Regular" panose="02000606040000020004" pitchFamily="50" charset="0"/>
              </a:rPr>
              <a:t>Add the entire university – not just athletics</a:t>
            </a:r>
          </a:p>
          <a:p>
            <a:pPr marL="285750" indent="-285750">
              <a:buFont typeface="Arial" panose="020B0604020202020204" pitchFamily="34" charset="0"/>
              <a:buChar char="•"/>
            </a:pPr>
            <a:r>
              <a:rPr lang="en-US" dirty="0">
                <a:latin typeface="BentonSansCond Regular" panose="02000606040000020004" pitchFamily="50" charset="0"/>
              </a:rPr>
              <a:t>RDC/ED organizations in every county in ROI should be a primary audience</a:t>
            </a:r>
          </a:p>
          <a:p>
            <a:pPr marL="285750" indent="-285750">
              <a:buFont typeface="Arial" panose="020B0604020202020204" pitchFamily="34" charset="0"/>
              <a:buChar char="•"/>
            </a:pPr>
            <a:r>
              <a:rPr lang="en-US" dirty="0">
                <a:latin typeface="BentonSansCond Regular" panose="02000606040000020004" pitchFamily="50" charset="0"/>
              </a:rPr>
              <a:t>Chicago should be the first market</a:t>
            </a:r>
          </a:p>
          <a:p>
            <a:pPr marL="285750" indent="-285750">
              <a:buFont typeface="Arial" panose="020B0604020202020204" pitchFamily="34" charset="0"/>
              <a:buChar char="•"/>
            </a:pPr>
            <a:r>
              <a:rPr lang="en-US" dirty="0">
                <a:latin typeface="BentonSansCond Regular" panose="02000606040000020004" pitchFamily="50" charset="0"/>
              </a:rPr>
              <a:t>Partners – maybe </a:t>
            </a:r>
            <a:r>
              <a:rPr lang="en-US" dirty="0" err="1">
                <a:latin typeface="BentonSansCond Regular" panose="02000606040000020004" pitchFamily="50" charset="0"/>
              </a:rPr>
              <a:t>WonderLab</a:t>
            </a:r>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IU alums who are starting tech companies</a:t>
            </a:r>
          </a:p>
          <a:p>
            <a:pPr marL="285750" indent="-285750">
              <a:buFont typeface="Arial" panose="020B0604020202020204" pitchFamily="34" charset="0"/>
              <a:buChar char="•"/>
            </a:pPr>
            <a:r>
              <a:rPr lang="en-US" dirty="0">
                <a:latin typeface="BentonSansCond Regular" panose="02000606040000020004" pitchFamily="50" charset="0"/>
              </a:rPr>
              <a:t>Destination fly-to-eat program- it’s all the rage</a:t>
            </a:r>
          </a:p>
          <a:p>
            <a:pPr marL="285750" indent="-285750">
              <a:buFont typeface="Arial" panose="020B0604020202020204" pitchFamily="34" charset="0"/>
              <a:buChar char="•"/>
            </a:pPr>
            <a:r>
              <a:rPr lang="en-US" dirty="0">
                <a:latin typeface="BentonSansCond Regular" panose="02000606040000020004" pitchFamily="50" charset="0"/>
              </a:rPr>
              <a:t>Larger corporate entities should be an audience</a:t>
            </a:r>
          </a:p>
          <a:p>
            <a:pPr marL="285750" indent="-285750">
              <a:buFont typeface="Arial" panose="020B0604020202020204" pitchFamily="34" charset="0"/>
              <a:buChar char="•"/>
            </a:pPr>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5F4559EC-1283-4706-AEE0-527F42F9B56F}"/>
              </a:ext>
            </a:extLst>
          </p:cNvPr>
          <p:cNvSpPr txBox="1"/>
          <p:nvPr/>
        </p:nvSpPr>
        <p:spPr>
          <a:xfrm>
            <a:off x="460340" y="319428"/>
            <a:ext cx="11271319" cy="1754326"/>
          </a:xfrm>
          <a:prstGeom prst="rect">
            <a:avLst/>
          </a:prstGeom>
          <a:noFill/>
        </p:spPr>
        <p:txBody>
          <a:bodyPr wrap="square" rtlCol="0">
            <a:spAutoFit/>
          </a:bodyPr>
          <a:lstStyle/>
          <a:p>
            <a:r>
              <a:rPr lang="en-US" b="1" dirty="0">
                <a:latin typeface="BentonSansCond Regular" panose="02000606040000020004" pitchFamily="50" charset="0"/>
              </a:rPr>
              <a:t>Thoughts on the listed audiences?</a:t>
            </a:r>
          </a:p>
          <a:p>
            <a:r>
              <a:rPr lang="en-US" dirty="0">
                <a:latin typeface="BentonSansCond Regular" panose="02000606040000020004" pitchFamily="50" charset="0"/>
              </a:rPr>
              <a:t>Primary Audience: Crane, Developers and Business Entrepreneurs</a:t>
            </a:r>
          </a:p>
          <a:p>
            <a:r>
              <a:rPr lang="en-US" dirty="0">
                <a:latin typeface="BentonSansCond Regular" panose="02000606040000020004" pitchFamily="50" charset="0"/>
              </a:rPr>
              <a:t>Secondary Audience: Community, Regional Business Organizations</a:t>
            </a:r>
          </a:p>
          <a:p>
            <a:r>
              <a:rPr lang="en-US" dirty="0">
                <a:latin typeface="BentonSansCond Regular" panose="02000606040000020004" pitchFamily="50" charset="0"/>
              </a:rPr>
              <a:t>Tertiary Audience: Corporate Aviation Organizations and Pilots</a:t>
            </a:r>
          </a:p>
          <a:p>
            <a:endParaRPr lang="en-US" b="1" dirty="0">
              <a:latin typeface="BentonSansCond Regular" panose="02000606040000020004" pitchFamily="50" charset="0"/>
            </a:endParaRPr>
          </a:p>
          <a:p>
            <a:endParaRPr lang="en-US" dirty="0">
              <a:latin typeface="BentonSansCond Regular" panose="02000606040000020004" pitchFamily="50" charset="0"/>
            </a:endParaRPr>
          </a:p>
        </p:txBody>
      </p:sp>
      <p:pic>
        <p:nvPicPr>
          <p:cNvPr id="6" name="Picture 5">
            <a:extLst>
              <a:ext uri="{FF2B5EF4-FFF2-40B4-BE49-F238E27FC236}">
                <a16:creationId xmlns:a16="http://schemas.microsoft.com/office/drawing/2014/main" id="{B142FA40-B397-407C-AFA2-3769694D3757}"/>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4251625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816665" y="2642195"/>
            <a:ext cx="8018585"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What’s the knowledge in adjacent counties</a:t>
            </a:r>
          </a:p>
          <a:p>
            <a:pPr marL="285750" indent="-285750">
              <a:buFont typeface="Arial" panose="020B0604020202020204" pitchFamily="34" charset="0"/>
              <a:buChar char="•"/>
            </a:pPr>
            <a:r>
              <a:rPr lang="en-US" dirty="0">
                <a:latin typeface="BentonSansCond Regular" panose="02000606040000020004" pitchFamily="50" charset="0"/>
              </a:rPr>
              <a:t>Call it what it is – BMG</a:t>
            </a:r>
          </a:p>
          <a:p>
            <a:pPr marL="285750" indent="-285750">
              <a:buFont typeface="Arial" panose="020B0604020202020204" pitchFamily="34" charset="0"/>
              <a:buChar char="•"/>
            </a:pPr>
            <a:r>
              <a:rPr lang="en-US" dirty="0">
                <a:latin typeface="BentonSansCond Regular" panose="02000606040000020004" pitchFamily="50" charset="0"/>
              </a:rPr>
              <a:t>Fee for fill-up</a:t>
            </a:r>
          </a:p>
          <a:p>
            <a:pPr marL="285750" indent="-285750">
              <a:buFont typeface="Arial" panose="020B0604020202020204" pitchFamily="34" charset="0"/>
              <a:buChar char="•"/>
            </a:pPr>
            <a:r>
              <a:rPr lang="en-US" dirty="0">
                <a:latin typeface="BentonSansCond Regular" panose="02000606040000020004" pitchFamily="50" charset="0"/>
              </a:rPr>
              <a:t>Does not evoke a feeling of “this is where business is done”</a:t>
            </a:r>
          </a:p>
          <a:p>
            <a:pPr marL="285750" indent="-285750">
              <a:buFont typeface="Arial" panose="020B0604020202020204" pitchFamily="34" charset="0"/>
              <a:buChar char="•"/>
            </a:pPr>
            <a:r>
              <a:rPr lang="en-US" dirty="0">
                <a:latin typeface="BentonSansCond Regular" panose="02000606040000020004" pitchFamily="50" charset="0"/>
              </a:rPr>
              <a:t>Next generation is clean energy – add “clean”</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5F4559EC-1283-4706-AEE0-527F42F9B56F}"/>
              </a:ext>
            </a:extLst>
          </p:cNvPr>
          <p:cNvSpPr txBox="1"/>
          <p:nvPr/>
        </p:nvSpPr>
        <p:spPr>
          <a:xfrm>
            <a:off x="505768" y="291402"/>
            <a:ext cx="11686232" cy="2585323"/>
          </a:xfrm>
          <a:prstGeom prst="rect">
            <a:avLst/>
          </a:prstGeom>
          <a:noFill/>
        </p:spPr>
        <p:txBody>
          <a:bodyPr wrap="square" rtlCol="0">
            <a:spAutoFit/>
          </a:bodyPr>
          <a:lstStyle/>
          <a:p>
            <a:r>
              <a:rPr lang="en-US" b="1" dirty="0">
                <a:latin typeface="BentonSansCond Regular" panose="02000606040000020004" pitchFamily="50" charset="0"/>
              </a:rPr>
              <a:t>Thoughts on the listed descriptions?</a:t>
            </a:r>
          </a:p>
          <a:p>
            <a:pPr marL="285750" indent="-285750">
              <a:lnSpc>
                <a:spcPct val="120000"/>
              </a:lnSpc>
              <a:buFont typeface="Arial" panose="020B0604020202020204" pitchFamily="34" charset="0"/>
              <a:buChar char="•"/>
            </a:pPr>
            <a:r>
              <a:rPr lang="en-US" sz="1800" dirty="0">
                <a:latin typeface="BentonSansCond Regular" panose="02000606040000020004" pitchFamily="50" charset="0"/>
              </a:rPr>
              <a:t>MCA is an untapped </a:t>
            </a:r>
            <a:r>
              <a:rPr lang="en-US" sz="1800" dirty="0">
                <a:solidFill>
                  <a:srgbClr val="005A9B"/>
                </a:solidFill>
                <a:latin typeface="BentonSansCond Regular" panose="02000606040000020004" pitchFamily="50" charset="0"/>
              </a:rPr>
              <a:t>ECONOMIC OPPORTUNITY.</a:t>
            </a:r>
          </a:p>
          <a:p>
            <a:pPr marL="285750" indent="-285750">
              <a:lnSpc>
                <a:spcPct val="120000"/>
              </a:lnSpc>
              <a:buFont typeface="Arial" panose="020B0604020202020204" pitchFamily="34" charset="0"/>
              <a:buChar char="•"/>
            </a:pPr>
            <a:r>
              <a:rPr lang="en-US" sz="1800" dirty="0">
                <a:latin typeface="BentonSansCond Regular" panose="02000606040000020004" pitchFamily="50" charset="0"/>
              </a:rPr>
              <a:t>MCA leadership is </a:t>
            </a:r>
            <a:r>
              <a:rPr lang="en-US" sz="1800" dirty="0">
                <a:solidFill>
                  <a:srgbClr val="005A9B"/>
                </a:solidFill>
                <a:latin typeface="BentonSansCond Regular" panose="02000606040000020004" pitchFamily="50" charset="0"/>
              </a:rPr>
              <a:t>SUPPORTIVE</a:t>
            </a:r>
            <a:r>
              <a:rPr lang="en-US" sz="1800" dirty="0">
                <a:latin typeface="BentonSansCond Regular" panose="02000606040000020004" pitchFamily="50" charset="0"/>
              </a:rPr>
              <a:t> and </a:t>
            </a:r>
            <a:r>
              <a:rPr lang="en-US" sz="1800" dirty="0">
                <a:solidFill>
                  <a:srgbClr val="005A9B"/>
                </a:solidFill>
                <a:latin typeface="BentonSansCond Regular" panose="02000606040000020004" pitchFamily="50" charset="0"/>
              </a:rPr>
              <a:t>ENCOURAGES</a:t>
            </a:r>
            <a:r>
              <a:rPr lang="en-US" sz="1800" dirty="0">
                <a:latin typeface="BentonSansCond Regular" panose="02000606040000020004" pitchFamily="50" charset="0"/>
              </a:rPr>
              <a:t> innovation and creativity in development.</a:t>
            </a:r>
            <a:r>
              <a:rPr lang="en-US" sz="1800" dirty="0">
                <a:solidFill>
                  <a:srgbClr val="882426"/>
                </a:solidFill>
                <a:latin typeface="BentonSansCond Regular" panose="02000606040000020004" pitchFamily="50" charset="0"/>
              </a:rPr>
              <a:t> </a:t>
            </a:r>
          </a:p>
          <a:p>
            <a:pPr marL="285750" indent="-285750">
              <a:lnSpc>
                <a:spcPct val="120000"/>
              </a:lnSpc>
              <a:buFont typeface="Arial" panose="020B0604020202020204" pitchFamily="34" charset="0"/>
              <a:buChar char="•"/>
            </a:pPr>
            <a:r>
              <a:rPr lang="en-US" sz="1800" dirty="0">
                <a:latin typeface="BentonSansCond Regular" panose="02000606040000020004" pitchFamily="50" charset="0"/>
              </a:rPr>
              <a:t>MCA facilities are perfect for the </a:t>
            </a:r>
            <a:r>
              <a:rPr lang="en-US" sz="1800" dirty="0">
                <a:solidFill>
                  <a:srgbClr val="005A9B"/>
                </a:solidFill>
                <a:latin typeface="BentonSansCond Regular" panose="02000606040000020004" pitchFamily="50" charset="0"/>
              </a:rPr>
              <a:t>NEXT GENERATION</a:t>
            </a:r>
            <a:r>
              <a:rPr lang="en-US" sz="1800" dirty="0">
                <a:solidFill>
                  <a:srgbClr val="0000FF"/>
                </a:solidFill>
                <a:latin typeface="BentonSansCond Regular" panose="02000606040000020004" pitchFamily="50" charset="0"/>
              </a:rPr>
              <a:t> </a:t>
            </a:r>
            <a:r>
              <a:rPr lang="en-US" sz="1800" dirty="0">
                <a:latin typeface="BentonSansCond Regular" panose="02000606040000020004" pitchFamily="50" charset="0"/>
              </a:rPr>
              <a:t>of</a:t>
            </a:r>
            <a:r>
              <a:rPr lang="en-US" sz="1800" dirty="0">
                <a:solidFill>
                  <a:srgbClr val="0000FF"/>
                </a:solidFill>
                <a:latin typeface="BentonSansCond Regular" panose="02000606040000020004" pitchFamily="50" charset="0"/>
              </a:rPr>
              <a:t> </a:t>
            </a:r>
            <a:r>
              <a:rPr lang="en-US" sz="1800" dirty="0">
                <a:latin typeface="BentonSansCond Regular" panose="02000606040000020004" pitchFamily="50" charset="0"/>
              </a:rPr>
              <a:t>energy, environmental and technological creations.</a:t>
            </a:r>
            <a:endParaRPr lang="en-US" dirty="0">
              <a:latin typeface="BentonSansCond Regular" panose="02000606040000020004" pitchFamily="50" charset="0"/>
            </a:endParaRPr>
          </a:p>
          <a:p>
            <a:pPr marL="285750" indent="-285750">
              <a:lnSpc>
                <a:spcPct val="120000"/>
              </a:lnSpc>
              <a:buFont typeface="Arial" panose="020B0604020202020204" pitchFamily="34" charset="0"/>
              <a:buChar char="•"/>
            </a:pPr>
            <a:r>
              <a:rPr lang="en-US" sz="1800" dirty="0">
                <a:latin typeface="BentonSansCond Regular" panose="02000606040000020004" pitchFamily="50" charset="0"/>
              </a:rPr>
              <a:t>Community leaders consider MCA a partner in </a:t>
            </a:r>
            <a:r>
              <a:rPr lang="en-US" sz="1800" dirty="0">
                <a:solidFill>
                  <a:srgbClr val="005A9B"/>
                </a:solidFill>
                <a:latin typeface="BentonSansCond Regular" panose="02000606040000020004" pitchFamily="50" charset="0"/>
              </a:rPr>
              <a:t>CUTTING EDGE</a:t>
            </a:r>
            <a:r>
              <a:rPr lang="en-US" sz="1800" dirty="0">
                <a:latin typeface="BentonSansCond Regular" panose="02000606040000020004" pitchFamily="50" charset="0"/>
              </a:rPr>
              <a:t> economic creativity.</a:t>
            </a:r>
          </a:p>
          <a:p>
            <a:pPr marL="285750" indent="-285750">
              <a:lnSpc>
                <a:spcPct val="120000"/>
              </a:lnSpc>
              <a:buFont typeface="Arial" panose="020B0604020202020204" pitchFamily="34" charset="0"/>
              <a:buChar char="•"/>
            </a:pPr>
            <a:r>
              <a:rPr lang="en-US" sz="1800" dirty="0">
                <a:latin typeface="BentonSansCond Regular" panose="02000606040000020004" pitchFamily="50" charset="0"/>
              </a:rPr>
              <a:t>MCA prioritizes </a:t>
            </a:r>
            <a:r>
              <a:rPr lang="en-US" sz="1800" dirty="0">
                <a:solidFill>
                  <a:srgbClr val="005A9B"/>
                </a:solidFill>
                <a:latin typeface="BentonSansCond Regular" panose="02000606040000020004" pitchFamily="50" charset="0"/>
              </a:rPr>
              <a:t>SAFETY.</a:t>
            </a:r>
          </a:p>
          <a:p>
            <a:endParaRPr lang="en-US" b="1" dirty="0">
              <a:latin typeface="BentonSansCond Regular" panose="02000606040000020004" pitchFamily="50" charset="0"/>
            </a:endParaRPr>
          </a:p>
          <a:p>
            <a:endParaRPr lang="en-US" dirty="0">
              <a:latin typeface="BentonSansCond Regular" panose="02000606040000020004" pitchFamily="50" charset="0"/>
            </a:endParaRPr>
          </a:p>
        </p:txBody>
      </p:sp>
      <p:pic>
        <p:nvPicPr>
          <p:cNvPr id="6" name="Picture 5">
            <a:extLst>
              <a:ext uri="{FF2B5EF4-FFF2-40B4-BE49-F238E27FC236}">
                <a16:creationId xmlns:a16="http://schemas.microsoft.com/office/drawing/2014/main" id="{73E50812-5A17-48FC-8A8C-13684674E67D}"/>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741635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2321169" y="4088012"/>
            <a:ext cx="8018585" cy="646331"/>
          </a:xfrm>
          <a:prstGeom prst="rect">
            <a:avLst/>
          </a:prstGeom>
          <a:noFill/>
        </p:spPr>
        <p:txBody>
          <a:bodyPr wrap="square" rtlCol="0">
            <a:spAutoFit/>
          </a:bodyPr>
          <a:lstStyle/>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5F4559EC-1283-4706-AEE0-527F42F9B56F}"/>
              </a:ext>
            </a:extLst>
          </p:cNvPr>
          <p:cNvSpPr txBox="1"/>
          <p:nvPr/>
        </p:nvSpPr>
        <p:spPr>
          <a:xfrm>
            <a:off x="291403" y="313241"/>
            <a:ext cx="11271319" cy="2308324"/>
          </a:xfrm>
          <a:prstGeom prst="rect">
            <a:avLst/>
          </a:prstGeom>
          <a:noFill/>
        </p:spPr>
        <p:txBody>
          <a:bodyPr wrap="square" rtlCol="0">
            <a:spAutoFit/>
          </a:bodyPr>
          <a:lstStyle/>
          <a:p>
            <a:r>
              <a:rPr lang="en-US" b="1" dirty="0">
                <a:latin typeface="BentonSansCond Regular" panose="02000606040000020004" pitchFamily="50" charset="0"/>
              </a:rPr>
              <a:t>Thoughts on the listed key assumptions?</a:t>
            </a:r>
          </a:p>
          <a:p>
            <a:pPr marL="285750" indent="-285750">
              <a:buFont typeface="Arial" panose="020B0604020202020204" pitchFamily="34" charset="0"/>
              <a:buChar char="•"/>
            </a:pPr>
            <a:r>
              <a:rPr lang="en-US" sz="1800" dirty="0">
                <a:latin typeface="BentonSansCond Regular" panose="02000606040000020004" pitchFamily="50" charset="0"/>
              </a:rPr>
              <a:t>Success = Our ability to </a:t>
            </a:r>
            <a:r>
              <a:rPr lang="en-US" sz="1800" dirty="0">
                <a:solidFill>
                  <a:srgbClr val="005A9B"/>
                </a:solidFill>
                <a:latin typeface="BentonSansCond Regular" panose="02000606040000020004" pitchFamily="50" charset="0"/>
              </a:rPr>
              <a:t>ELEVATE</a:t>
            </a:r>
            <a:r>
              <a:rPr lang="en-US" sz="1800" dirty="0">
                <a:latin typeface="BentonSansCond Regular" panose="02000606040000020004" pitchFamily="50" charset="0"/>
              </a:rPr>
              <a:t> the</a:t>
            </a:r>
            <a:r>
              <a:rPr lang="en-US" sz="1800" dirty="0">
                <a:solidFill>
                  <a:srgbClr val="005A9B"/>
                </a:solidFill>
                <a:latin typeface="BentonSansCond Regular" panose="02000606040000020004" pitchFamily="50" charset="0"/>
              </a:rPr>
              <a:t> AWARENESS </a:t>
            </a:r>
            <a:r>
              <a:rPr lang="en-US" sz="1800" dirty="0">
                <a:latin typeface="BentonSansCond Regular" panose="02000606040000020004" pitchFamily="50" charset="0"/>
              </a:rPr>
              <a:t>of economic opportunity within and around the MCA resulting in the ability to </a:t>
            </a:r>
            <a:r>
              <a:rPr lang="en-US" sz="1800" dirty="0">
                <a:solidFill>
                  <a:srgbClr val="005A9B"/>
                </a:solidFill>
                <a:latin typeface="BentonSansCond Regular" panose="02000606040000020004" pitchFamily="50" charset="0"/>
              </a:rPr>
              <a:t>FOSTER</a:t>
            </a:r>
            <a:r>
              <a:rPr lang="en-US" sz="1800" dirty="0">
                <a:latin typeface="BentonSansCond Regular" panose="02000606040000020004" pitchFamily="50" charset="0"/>
              </a:rPr>
              <a:t> greater collaboration for development </a:t>
            </a:r>
            <a:r>
              <a:rPr lang="en-US" sz="1800" dirty="0">
                <a:solidFill>
                  <a:srgbClr val="005A9B"/>
                </a:solidFill>
                <a:latin typeface="BentonSansCond Regular" panose="02000606040000020004" pitchFamily="50" charset="0"/>
              </a:rPr>
              <a:t>CONSIDERATION</a:t>
            </a:r>
            <a:r>
              <a:rPr lang="en-US" sz="1800" dirty="0">
                <a:solidFill>
                  <a:srgbClr val="C00000"/>
                </a:solidFill>
                <a:latin typeface="BentonSansCond Regular" panose="02000606040000020004" pitchFamily="50" charset="0"/>
              </a:rPr>
              <a:t>            </a:t>
            </a:r>
            <a:endParaRPr lang="en-US" sz="1800" dirty="0">
              <a:latin typeface="BentonSansCond Regular" panose="02000606040000020004" pitchFamily="50" charset="0"/>
            </a:endParaRPr>
          </a:p>
          <a:p>
            <a:pPr marL="285750" indent="-285750">
              <a:buFont typeface="Arial" panose="020B0604020202020204" pitchFamily="34" charset="0"/>
              <a:buChar char="•"/>
            </a:pPr>
            <a:r>
              <a:rPr lang="en-US" sz="1800" dirty="0">
                <a:latin typeface="BentonSansCond Regular" panose="02000606040000020004" pitchFamily="50" charset="0"/>
              </a:rPr>
              <a:t>Community supports MCA because of its </a:t>
            </a:r>
            <a:r>
              <a:rPr lang="en-US" sz="1800" dirty="0">
                <a:solidFill>
                  <a:srgbClr val="005A9B"/>
                </a:solidFill>
                <a:latin typeface="BentonSansCond Regular" panose="02000606040000020004" pitchFamily="50" charset="0"/>
              </a:rPr>
              <a:t>CULTURE</a:t>
            </a:r>
            <a:r>
              <a:rPr lang="en-US" sz="1800" dirty="0">
                <a:latin typeface="BentonSansCond Regular" panose="02000606040000020004" pitchFamily="50" charset="0"/>
              </a:rPr>
              <a:t>, </a:t>
            </a:r>
            <a:r>
              <a:rPr lang="en-US" sz="1800" dirty="0">
                <a:solidFill>
                  <a:srgbClr val="005A9B"/>
                </a:solidFill>
                <a:latin typeface="BentonSansCond Regular" panose="02000606040000020004" pitchFamily="50" charset="0"/>
              </a:rPr>
              <a:t>PASSION </a:t>
            </a:r>
            <a:r>
              <a:rPr lang="en-US" sz="1800" dirty="0">
                <a:latin typeface="BentonSansCond Regular" panose="02000606040000020004" pitchFamily="50" charset="0"/>
              </a:rPr>
              <a:t>and development</a:t>
            </a:r>
            <a:r>
              <a:rPr lang="en-US" sz="1800" dirty="0">
                <a:solidFill>
                  <a:srgbClr val="005A9B"/>
                </a:solidFill>
                <a:latin typeface="BentonSansCond Regular" panose="02000606040000020004" pitchFamily="50" charset="0"/>
              </a:rPr>
              <a:t> POTENTIAL </a:t>
            </a:r>
          </a:p>
          <a:p>
            <a:pPr marL="285750" indent="-285750">
              <a:buFont typeface="Arial" panose="020B0604020202020204" pitchFamily="34" charset="0"/>
              <a:buChar char="•"/>
            </a:pPr>
            <a:r>
              <a:rPr lang="en-US" sz="1800" dirty="0">
                <a:latin typeface="BentonSansCond Regular" panose="02000606040000020004" pitchFamily="50" charset="0"/>
              </a:rPr>
              <a:t>MCA is different because: the facility and setting provide a </a:t>
            </a:r>
            <a:r>
              <a:rPr lang="en-US" sz="1800" dirty="0">
                <a:solidFill>
                  <a:srgbClr val="005A9B"/>
                </a:solidFill>
                <a:latin typeface="BentonSansCond Regular" panose="02000606040000020004" pitchFamily="50" charset="0"/>
              </a:rPr>
              <a:t>UNIQUE</a:t>
            </a:r>
            <a:r>
              <a:rPr lang="en-US" dirty="0">
                <a:solidFill>
                  <a:srgbClr val="005A9B"/>
                </a:solidFill>
                <a:latin typeface="BentonSansCond Regular" panose="02000606040000020004" pitchFamily="50" charset="0"/>
              </a:rPr>
              <a:t> </a:t>
            </a:r>
            <a:r>
              <a:rPr lang="en-US" sz="1800" dirty="0">
                <a:latin typeface="BentonSansCond Regular" panose="02000606040000020004" pitchFamily="50" charset="0"/>
              </a:rPr>
              <a:t>opportunity for </a:t>
            </a:r>
            <a:r>
              <a:rPr lang="en-US" sz="1800" dirty="0">
                <a:solidFill>
                  <a:srgbClr val="005A9B"/>
                </a:solidFill>
                <a:latin typeface="BentonSansCond Regular" panose="02000606040000020004" pitchFamily="50" charset="0"/>
              </a:rPr>
              <a:t>CREATIVE </a:t>
            </a:r>
            <a:r>
              <a:rPr lang="en-US" sz="1800" dirty="0">
                <a:latin typeface="BentonSansCond Regular" panose="02000606040000020004" pitchFamily="50" charset="0"/>
              </a:rPr>
              <a:t>and </a:t>
            </a:r>
            <a:r>
              <a:rPr lang="en-US" sz="1800" dirty="0">
                <a:solidFill>
                  <a:srgbClr val="005A9B"/>
                </a:solidFill>
                <a:latin typeface="BentonSansCond Regular" panose="02000606040000020004" pitchFamily="50" charset="0"/>
              </a:rPr>
              <a:t>INNOVATIVE</a:t>
            </a:r>
            <a:r>
              <a:rPr lang="en-US" sz="1800" dirty="0">
                <a:latin typeface="BentonSansCond Regular" panose="02000606040000020004" pitchFamily="50" charset="0"/>
              </a:rPr>
              <a:t> options 	</a:t>
            </a:r>
            <a:endParaRPr lang="en-US" sz="1800" dirty="0">
              <a:solidFill>
                <a:srgbClr val="005A9B"/>
              </a:solidFill>
              <a:latin typeface="BentonSansCond Regular" panose="02000606040000020004" pitchFamily="50" charset="0"/>
            </a:endParaRPr>
          </a:p>
          <a:p>
            <a:endParaRPr lang="en-US" b="1" dirty="0">
              <a:latin typeface="BentonSansCond Regular" panose="02000606040000020004" pitchFamily="50" charset="0"/>
            </a:endParaRPr>
          </a:p>
          <a:p>
            <a:endParaRPr lang="en-US" dirty="0">
              <a:latin typeface="BentonSansCond Regular" panose="02000606040000020004" pitchFamily="50" charset="0"/>
            </a:endParaRPr>
          </a:p>
        </p:txBody>
      </p:sp>
      <p:sp>
        <p:nvSpPr>
          <p:cNvPr id="5" name="TextBox 4">
            <a:extLst>
              <a:ext uri="{FF2B5EF4-FFF2-40B4-BE49-F238E27FC236}">
                <a16:creationId xmlns:a16="http://schemas.microsoft.com/office/drawing/2014/main" id="{E2BFE2E4-6D19-451D-B5C4-F59A064F32D3}"/>
              </a:ext>
            </a:extLst>
          </p:cNvPr>
          <p:cNvSpPr txBox="1"/>
          <p:nvPr/>
        </p:nvSpPr>
        <p:spPr>
          <a:xfrm>
            <a:off x="1155560" y="2403228"/>
            <a:ext cx="10509129"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Like it – but can they do it?</a:t>
            </a:r>
          </a:p>
          <a:p>
            <a:pPr marL="285750" indent="-285750">
              <a:buFont typeface="Arial" panose="020B0604020202020204" pitchFamily="34" charset="0"/>
              <a:buChar char="•"/>
            </a:pPr>
            <a:r>
              <a:rPr lang="en-US" dirty="0">
                <a:latin typeface="BentonSansCond Regular" panose="02000606040000020004" pitchFamily="50" charset="0"/>
              </a:rPr>
              <a:t>It is a unique setting, could do some interesting things if they can get county to go along</a:t>
            </a:r>
          </a:p>
          <a:p>
            <a:pPr marL="285750" indent="-285750">
              <a:buFont typeface="Arial" panose="020B0604020202020204" pitchFamily="34" charset="0"/>
              <a:buChar char="•"/>
            </a:pPr>
            <a:r>
              <a:rPr lang="en-US" dirty="0">
                <a:latin typeface="BentonSansCond Regular" panose="02000606040000020004" pitchFamily="50" charset="0"/>
              </a:rPr>
              <a:t>Phase I – take existing asset, market it and get people to know what they have. Phase II then go after the dream</a:t>
            </a:r>
          </a:p>
          <a:p>
            <a:endParaRPr lang="en-US" dirty="0"/>
          </a:p>
        </p:txBody>
      </p:sp>
      <p:pic>
        <p:nvPicPr>
          <p:cNvPr id="7" name="Picture 6">
            <a:extLst>
              <a:ext uri="{FF2B5EF4-FFF2-40B4-BE49-F238E27FC236}">
                <a16:creationId xmlns:a16="http://schemas.microsoft.com/office/drawing/2014/main" id="{F6A14EF0-1464-4EC7-89EA-A8F543453DA7}"/>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201415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574273" y="1531925"/>
            <a:ext cx="10373312" cy="4817117"/>
          </a:xfrm>
          <a:prstGeom prst="rect">
            <a:avLst/>
          </a:prstGeom>
          <a:noFill/>
        </p:spPr>
        <p:txBody>
          <a:bodyPr wrap="square" rtlCol="0">
            <a:spAutoFit/>
          </a:bodyPr>
          <a:lstStyle/>
          <a:p>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Creative in the usage and surrounding areas?</a:t>
            </a:r>
          </a:p>
          <a:p>
            <a:pPr marL="285750" indent="-285750">
              <a:buFont typeface="Arial" panose="020B0604020202020204" pitchFamily="34" charset="0"/>
              <a:buChar char="•"/>
            </a:pPr>
            <a:r>
              <a:rPr lang="en-US" dirty="0">
                <a:latin typeface="BentonSansCond Regular" panose="02000606040000020004" pitchFamily="50" charset="0"/>
              </a:rPr>
              <a:t>Underutilized ground all around them</a:t>
            </a:r>
          </a:p>
          <a:p>
            <a:pPr marL="285750" indent="-285750">
              <a:buFont typeface="Arial" panose="020B0604020202020204" pitchFamily="34" charset="0"/>
              <a:buChar char="•"/>
            </a:pPr>
            <a:r>
              <a:rPr lang="en-US" dirty="0">
                <a:latin typeface="BentonSansCond Regular" panose="02000606040000020004" pitchFamily="50" charset="0"/>
              </a:rPr>
              <a:t>Should be more than aviation</a:t>
            </a:r>
          </a:p>
          <a:p>
            <a:pPr marL="285750" indent="-285750">
              <a:buFont typeface="Arial" panose="020B0604020202020204" pitchFamily="34" charset="0"/>
              <a:buChar char="•"/>
            </a:pPr>
            <a:r>
              <a:rPr lang="en-US" dirty="0">
                <a:latin typeface="BentonSansCond Regular" panose="02000606040000020004" pitchFamily="50" charset="0"/>
              </a:rPr>
              <a:t>Noise could be a negative for neighbors</a:t>
            </a:r>
          </a:p>
          <a:p>
            <a:pPr marL="285750" indent="-285750">
              <a:buFont typeface="Arial" panose="020B0604020202020204" pitchFamily="34" charset="0"/>
              <a:buChar char="•"/>
            </a:pPr>
            <a:r>
              <a:rPr lang="en-US" dirty="0">
                <a:latin typeface="BentonSansCond Regular" panose="02000606040000020004" pitchFamily="50" charset="0"/>
              </a:rPr>
              <a:t>Tried to market it in the past – problem is what’s “inside” the fence has to aviation related. Outside of fence can be non-aviation but that’s not easy to know</a:t>
            </a:r>
          </a:p>
          <a:p>
            <a:pPr marL="285750" indent="-285750">
              <a:buFont typeface="Arial" panose="020B0604020202020204" pitchFamily="34" charset="0"/>
              <a:buChar char="•"/>
            </a:pPr>
            <a:r>
              <a:rPr lang="en-US" dirty="0">
                <a:latin typeface="BentonSansCond Regular" panose="02000606040000020004" pitchFamily="50" charset="0"/>
              </a:rPr>
              <a:t>Airport is unprepared for any opportunities that might arise</a:t>
            </a:r>
          </a:p>
          <a:p>
            <a:pPr marL="285750" indent="-285750">
              <a:buFont typeface="Arial" panose="020B0604020202020204" pitchFamily="34" charset="0"/>
              <a:buChar char="•"/>
            </a:pPr>
            <a:r>
              <a:rPr lang="en-US" dirty="0">
                <a:latin typeface="BentonSansCond Regular" panose="02000606040000020004" pitchFamily="50" charset="0"/>
              </a:rPr>
              <a:t>Its just a piece of dirt is what most think now</a:t>
            </a:r>
          </a:p>
          <a:p>
            <a:pPr marL="285750" indent="-285750">
              <a:buFont typeface="Arial" panose="020B0604020202020204" pitchFamily="34" charset="0"/>
              <a:buChar char="•"/>
            </a:pPr>
            <a:r>
              <a:rPr lang="en-US" dirty="0">
                <a:latin typeface="BentonSansCond Regular" panose="02000606040000020004" pitchFamily="50" charset="0"/>
              </a:rPr>
              <a:t>Need to have far more concept on what they are willing to let be there</a:t>
            </a:r>
          </a:p>
          <a:p>
            <a:pPr marL="285750" indent="-285750">
              <a:buFont typeface="Arial" panose="020B0604020202020204" pitchFamily="34" charset="0"/>
              <a:buChar char="•"/>
            </a:pPr>
            <a:r>
              <a:rPr lang="en-US" dirty="0">
                <a:latin typeface="BentonSansCond Regular" panose="02000606040000020004" pitchFamily="50" charset="0"/>
              </a:rPr>
              <a:t>Gov’t will never do anything with it – needs to be a private developer</a:t>
            </a:r>
          </a:p>
          <a:p>
            <a:pPr marL="285750" indent="-285750">
              <a:buFont typeface="Arial" panose="020B0604020202020204" pitchFamily="34" charset="0"/>
              <a:buChar char="•"/>
            </a:pPr>
            <a:r>
              <a:rPr lang="en-US" dirty="0">
                <a:latin typeface="BentonSansCond Regular" panose="02000606040000020004" pitchFamily="50" charset="0"/>
              </a:rPr>
              <a:t>Hire a consultant to put together a design concept on what could be out there</a:t>
            </a:r>
          </a:p>
          <a:p>
            <a:pPr marL="285750" indent="-285750">
              <a:buFont typeface="Arial" panose="020B0604020202020204" pitchFamily="34" charset="0"/>
              <a:buChar char="•"/>
            </a:pPr>
            <a:r>
              <a:rPr lang="en-US" dirty="0">
                <a:latin typeface="BentonSansCond Regular" panose="02000606040000020004" pitchFamily="50" charset="0"/>
              </a:rPr>
              <a:t>Neighbors??</a:t>
            </a:r>
          </a:p>
          <a:p>
            <a:pPr marL="285750" indent="-285750">
              <a:buFont typeface="Arial" panose="020B0604020202020204" pitchFamily="34" charset="0"/>
              <a:buChar char="•"/>
            </a:pPr>
            <a:r>
              <a:rPr lang="en-US" dirty="0">
                <a:latin typeface="BentonSansCond Regular" panose="02000606040000020004" pitchFamily="50" charset="0"/>
              </a:rPr>
              <a:t>Need to be able to answer basic questions about development and they can’t</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516AA0D9-F8D3-48C3-88D1-A28577F7301F}"/>
              </a:ext>
            </a:extLst>
          </p:cNvPr>
          <p:cNvSpPr txBox="1"/>
          <p:nvPr/>
        </p:nvSpPr>
        <p:spPr>
          <a:xfrm>
            <a:off x="512466" y="331596"/>
            <a:ext cx="11140691" cy="1200329"/>
          </a:xfrm>
          <a:prstGeom prst="rect">
            <a:avLst/>
          </a:prstGeom>
          <a:noFill/>
        </p:spPr>
        <p:txBody>
          <a:bodyPr wrap="square" rtlCol="0">
            <a:spAutoFit/>
          </a:bodyPr>
          <a:lstStyle/>
          <a:p>
            <a:r>
              <a:rPr lang="en-US" b="1" dirty="0">
                <a:latin typeface="BentonSansCond Regular" panose="02000606040000020004" pitchFamily="50" charset="0"/>
              </a:rPr>
              <a:t>Positioning statement – </a:t>
            </a:r>
            <a:r>
              <a:rPr lang="en-US" dirty="0">
                <a:latin typeface="BentonSansCond Regular" panose="02000606040000020004" pitchFamily="50" charset="0"/>
              </a:rPr>
              <a:t>To our community, we provide an environment where opportunity and creative engagement are supported components towards enriching the economic vitality of the region.</a:t>
            </a:r>
          </a:p>
          <a:p>
            <a:endParaRPr lang="en-US" b="1" dirty="0">
              <a:latin typeface="BentonSansCond Regular" panose="02000606040000020004" pitchFamily="50" charset="0"/>
            </a:endParaRPr>
          </a:p>
          <a:p>
            <a:r>
              <a:rPr lang="en-US" b="1" dirty="0">
                <a:latin typeface="BentonSansCond Regular" panose="02000606040000020004" pitchFamily="50" charset="0"/>
              </a:rPr>
              <a:t>Are there any hinderances from making this a realty? </a:t>
            </a:r>
          </a:p>
        </p:txBody>
      </p:sp>
      <p:pic>
        <p:nvPicPr>
          <p:cNvPr id="6" name="Picture 5">
            <a:extLst>
              <a:ext uri="{FF2B5EF4-FFF2-40B4-BE49-F238E27FC236}">
                <a16:creationId xmlns:a16="http://schemas.microsoft.com/office/drawing/2014/main" id="{A285E9E0-2C1A-4B88-8EB8-9A79CF803FEF}"/>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72760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483388" y="2131927"/>
            <a:ext cx="10708612" cy="2862322"/>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Run tabletop exercises to see what needs to be done</a:t>
            </a:r>
          </a:p>
          <a:p>
            <a:pPr marL="285750" indent="-285750">
              <a:buFont typeface="Arial" panose="020B0604020202020204" pitchFamily="34" charset="0"/>
              <a:buChar char="•"/>
            </a:pPr>
            <a:r>
              <a:rPr lang="en-US" dirty="0">
                <a:latin typeface="BentonSansCond Regular" panose="02000606040000020004" pitchFamily="50" charset="0"/>
              </a:rPr>
              <a:t>Needs to be part of the CDO process</a:t>
            </a:r>
          </a:p>
          <a:p>
            <a:pPr marL="285750" indent="-285750">
              <a:buFont typeface="Arial" panose="020B0604020202020204" pitchFamily="34" charset="0"/>
              <a:buChar char="•"/>
            </a:pPr>
            <a:r>
              <a:rPr lang="en-US" dirty="0">
                <a:latin typeface="BentonSansCond Regular" panose="02000606040000020004" pitchFamily="50" charset="0"/>
              </a:rPr>
              <a:t>It’s all about speed – how fast can they respond to a request – they need a developer as a mediator</a:t>
            </a:r>
          </a:p>
          <a:p>
            <a:pPr marL="285750" indent="-285750">
              <a:buFont typeface="Arial" panose="020B0604020202020204" pitchFamily="34" charset="0"/>
              <a:buChar char="•"/>
            </a:pPr>
            <a:r>
              <a:rPr lang="en-US" dirty="0">
                <a:latin typeface="BentonSansCond Regular" panose="02000606040000020004" pitchFamily="50" charset="0"/>
              </a:rPr>
              <a:t>Instead of saying “environment” say “location”</a:t>
            </a:r>
          </a:p>
          <a:p>
            <a:pPr marL="285750" indent="-285750">
              <a:buFont typeface="Arial" panose="020B0604020202020204" pitchFamily="34" charset="0"/>
              <a:buChar char="•"/>
            </a:pPr>
            <a:r>
              <a:rPr lang="en-US" dirty="0">
                <a:latin typeface="BentonSansCond Regular" panose="02000606040000020004" pitchFamily="50" charset="0"/>
              </a:rPr>
              <a:t>Aesthetics are a key- wish all of airport looked like BMG</a:t>
            </a:r>
          </a:p>
          <a:p>
            <a:pPr marL="285750" indent="-285750">
              <a:buFont typeface="Arial" panose="020B0604020202020204" pitchFamily="34" charset="0"/>
              <a:buChar char="•"/>
            </a:pPr>
            <a:r>
              <a:rPr lang="en-US" dirty="0">
                <a:latin typeface="BentonSansCond Regular" panose="02000606040000020004" pitchFamily="50" charset="0"/>
              </a:rPr>
              <a:t>Expand the board to include more strategic partners – people outside the market</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516AA0D9-F8D3-48C3-88D1-A28577F7301F}"/>
              </a:ext>
            </a:extLst>
          </p:cNvPr>
          <p:cNvSpPr txBox="1"/>
          <p:nvPr/>
        </p:nvSpPr>
        <p:spPr>
          <a:xfrm>
            <a:off x="512466" y="331596"/>
            <a:ext cx="11140691" cy="1200329"/>
          </a:xfrm>
          <a:prstGeom prst="rect">
            <a:avLst/>
          </a:prstGeom>
          <a:noFill/>
        </p:spPr>
        <p:txBody>
          <a:bodyPr wrap="square" rtlCol="0">
            <a:spAutoFit/>
          </a:bodyPr>
          <a:lstStyle/>
          <a:p>
            <a:r>
              <a:rPr lang="en-US" b="1" dirty="0">
                <a:latin typeface="BentonSansCond Regular" panose="02000606040000020004" pitchFamily="50" charset="0"/>
              </a:rPr>
              <a:t>Positioning statement – </a:t>
            </a:r>
            <a:r>
              <a:rPr lang="en-US" dirty="0">
                <a:latin typeface="BentonSansCond Regular" panose="02000606040000020004" pitchFamily="50" charset="0"/>
              </a:rPr>
              <a:t>To our community, we provide an environment where opportunity and creative engagement are supported components towards enriching the economic vitality of the region.</a:t>
            </a:r>
          </a:p>
          <a:p>
            <a:endParaRPr lang="en-US" b="1" dirty="0">
              <a:latin typeface="BentonSansCond Regular" panose="02000606040000020004" pitchFamily="50" charset="0"/>
            </a:endParaRPr>
          </a:p>
          <a:p>
            <a:r>
              <a:rPr lang="en-US" b="1" dirty="0">
                <a:latin typeface="BentonSansCond Regular" panose="02000606040000020004" pitchFamily="50" charset="0"/>
              </a:rPr>
              <a:t>Are there any hinderances from making this a realty? </a:t>
            </a:r>
          </a:p>
        </p:txBody>
      </p:sp>
      <p:pic>
        <p:nvPicPr>
          <p:cNvPr id="6" name="Picture 5">
            <a:extLst>
              <a:ext uri="{FF2B5EF4-FFF2-40B4-BE49-F238E27FC236}">
                <a16:creationId xmlns:a16="http://schemas.microsoft.com/office/drawing/2014/main" id="{3E6D2403-3E65-4ED9-A93E-ABF50B2BBCB1}"/>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911032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438336" y="1625383"/>
            <a:ext cx="11120594" cy="3693319"/>
          </a:xfrm>
          <a:prstGeom prst="rect">
            <a:avLst/>
          </a:prstGeom>
          <a:noFill/>
        </p:spPr>
        <p:txBody>
          <a:bodyPr wrap="square" rtlCol="0">
            <a:spAutoFit/>
          </a:bodyPr>
          <a:lstStyle/>
          <a:p>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Invite people and keep inviting them so they can see what is out there</a:t>
            </a:r>
          </a:p>
          <a:p>
            <a:pPr marL="285750" indent="-285750">
              <a:buFont typeface="Arial" panose="020B0604020202020204" pitchFamily="34" charset="0"/>
              <a:buChar char="•"/>
            </a:pPr>
            <a:r>
              <a:rPr lang="en-US" dirty="0">
                <a:latin typeface="BentonSansCond Regular" panose="02000606040000020004" pitchFamily="50" charset="0"/>
              </a:rPr>
              <a:t>Need to speak more loudly about what is out there – nobody knows</a:t>
            </a:r>
          </a:p>
          <a:p>
            <a:pPr marL="285750" indent="-285750">
              <a:buFont typeface="Arial" panose="020B0604020202020204" pitchFamily="34" charset="0"/>
              <a:buChar char="•"/>
            </a:pPr>
            <a:r>
              <a:rPr lang="en-US" dirty="0">
                <a:latin typeface="BentonSansCond Regular" panose="02000606040000020004" pitchFamily="50" charset="0"/>
              </a:rPr>
              <a:t>Pursue an Amazon-style company</a:t>
            </a:r>
          </a:p>
          <a:p>
            <a:pPr marL="285750" indent="-285750">
              <a:buFont typeface="Arial" panose="020B0604020202020204" pitchFamily="34" charset="0"/>
              <a:buChar char="•"/>
            </a:pPr>
            <a:r>
              <a:rPr lang="en-US" dirty="0">
                <a:latin typeface="BentonSansCond Regular" panose="02000606040000020004" pitchFamily="50" charset="0"/>
              </a:rPr>
              <a:t>BMG is your biggest seller, make more buildings like that</a:t>
            </a:r>
          </a:p>
          <a:p>
            <a:pPr marL="285750" indent="-285750">
              <a:buFont typeface="Arial" panose="020B0604020202020204" pitchFamily="34" charset="0"/>
              <a:buChar char="•"/>
            </a:pPr>
            <a:r>
              <a:rPr lang="en-US" dirty="0">
                <a:latin typeface="BentonSansCond Regular" panose="02000606040000020004" pitchFamily="50" charset="0"/>
              </a:rPr>
              <a:t>Turn old terminal into a co-working space for aviation groups with solid tech so that it </a:t>
            </a:r>
          </a:p>
          <a:p>
            <a:r>
              <a:rPr lang="en-US" dirty="0">
                <a:latin typeface="BentonSansCond Regular" panose="02000606040000020004" pitchFamily="50" charset="0"/>
              </a:rPr>
              <a:t>	becomes an aviation connection</a:t>
            </a:r>
          </a:p>
          <a:p>
            <a:pPr marL="285750" indent="-285750">
              <a:buFont typeface="Arial" panose="020B0604020202020204" pitchFamily="34" charset="0"/>
              <a:buChar char="•"/>
            </a:pPr>
            <a:r>
              <a:rPr lang="en-US" dirty="0">
                <a:latin typeface="BentonSansCond Regular" panose="02000606040000020004" pitchFamily="50" charset="0"/>
              </a:rPr>
              <a:t>Do a plan like the Mid-states Corridor in Jasper</a:t>
            </a:r>
          </a:p>
          <a:p>
            <a:pPr marL="285750" indent="-285750">
              <a:buFont typeface="Arial" panose="020B0604020202020204" pitchFamily="34" charset="0"/>
              <a:buChar char="•"/>
            </a:pPr>
            <a:r>
              <a:rPr lang="en-US" dirty="0">
                <a:latin typeface="BentonSansCond Regular" panose="02000606040000020004" pitchFamily="50" charset="0"/>
              </a:rPr>
              <a:t>Problem is the county – they want zero growth, and they aren’t going to let you do anything </a:t>
            </a:r>
          </a:p>
          <a:p>
            <a:pPr marL="285750" indent="-285750">
              <a:buFont typeface="Arial" panose="020B0604020202020204" pitchFamily="34" charset="0"/>
              <a:buChar char="•"/>
            </a:pPr>
            <a:r>
              <a:rPr lang="en-US" dirty="0">
                <a:latin typeface="BentonSansCond Regular" panose="02000606040000020004" pitchFamily="50" charset="0"/>
              </a:rPr>
              <a:t>Sewer system</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18C07534-8B2A-4E92-A8D7-466D84671B6E}"/>
              </a:ext>
            </a:extLst>
          </p:cNvPr>
          <p:cNvSpPr txBox="1"/>
          <p:nvPr/>
        </p:nvSpPr>
        <p:spPr>
          <a:xfrm>
            <a:off x="411983" y="384843"/>
            <a:ext cx="11241174" cy="646331"/>
          </a:xfrm>
          <a:prstGeom prst="rect">
            <a:avLst/>
          </a:prstGeom>
          <a:noFill/>
        </p:spPr>
        <p:txBody>
          <a:bodyPr wrap="square" rtlCol="0">
            <a:spAutoFit/>
          </a:bodyPr>
          <a:lstStyle/>
          <a:p>
            <a:r>
              <a:rPr lang="en-US" b="1" dirty="0">
                <a:latin typeface="BentonSansCond Regular" panose="02000606040000020004" pitchFamily="50" charset="0"/>
              </a:rPr>
              <a:t>If financial support was limitless what would you like to see the airport do first to live up to becoming a true community economic partner?</a:t>
            </a:r>
          </a:p>
        </p:txBody>
      </p:sp>
      <p:pic>
        <p:nvPicPr>
          <p:cNvPr id="6" name="Picture 5">
            <a:extLst>
              <a:ext uri="{FF2B5EF4-FFF2-40B4-BE49-F238E27FC236}">
                <a16:creationId xmlns:a16="http://schemas.microsoft.com/office/drawing/2014/main" id="{3CCD4702-90E8-4C84-ADFE-1EF0B0F1ED9E}"/>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376167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705707" y="2374489"/>
            <a:ext cx="10949773" cy="2862322"/>
          </a:xfrm>
          <a:prstGeom prst="rect">
            <a:avLst/>
          </a:prstGeom>
          <a:noFill/>
        </p:spPr>
        <p:txBody>
          <a:bodyPr wrap="square" rtlCol="0">
            <a:spAutoFit/>
          </a:bodyPr>
          <a:lstStyle/>
          <a:p>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Good tie to the defense sector</a:t>
            </a:r>
          </a:p>
          <a:p>
            <a:pPr marL="285750" indent="-285750">
              <a:buFont typeface="Arial" panose="020B0604020202020204" pitchFamily="34" charset="0"/>
              <a:buChar char="•"/>
            </a:pPr>
            <a:r>
              <a:rPr lang="en-US" dirty="0">
                <a:latin typeface="BentonSansCond Regular" panose="02000606040000020004" pitchFamily="50" charset="0"/>
              </a:rPr>
              <a:t>Be careful using “unexpected” or “surprising” – unexpected to a developer is negative</a:t>
            </a:r>
          </a:p>
          <a:p>
            <a:pPr marL="285750" indent="-285750">
              <a:buFont typeface="Arial" panose="020B0604020202020204" pitchFamily="34" charset="0"/>
              <a:buChar char="•"/>
            </a:pPr>
            <a:r>
              <a:rPr lang="en-US" dirty="0">
                <a:latin typeface="BentonSansCond Regular" panose="02000606040000020004" pitchFamily="50" charset="0"/>
              </a:rPr>
              <a:t>What “nature of the community” are you referring to? Could be a trap if they don’t like Bloomington</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7292C54C-F305-4970-B23C-E31D4B337B0C}"/>
              </a:ext>
            </a:extLst>
          </p:cNvPr>
          <p:cNvSpPr txBox="1"/>
          <p:nvPr/>
        </p:nvSpPr>
        <p:spPr>
          <a:xfrm>
            <a:off x="552658" y="221063"/>
            <a:ext cx="11100499" cy="1754326"/>
          </a:xfrm>
          <a:prstGeom prst="rect">
            <a:avLst/>
          </a:prstGeom>
          <a:noFill/>
        </p:spPr>
        <p:txBody>
          <a:bodyPr wrap="square" rtlCol="0">
            <a:spAutoFit/>
          </a:bodyPr>
          <a:lstStyle/>
          <a:p>
            <a:r>
              <a:rPr lang="en-US" dirty="0">
                <a:latin typeface="BentonSansCond Regular" panose="02000606040000020004" pitchFamily="50" charset="0"/>
              </a:rPr>
              <a:t>We believe in: </a:t>
            </a:r>
          </a:p>
          <a:p>
            <a:pPr marL="285750" indent="-285750">
              <a:buFont typeface="Arial" panose="020B0604020202020204" pitchFamily="34" charset="0"/>
              <a:buChar char="•"/>
            </a:pPr>
            <a:r>
              <a:rPr lang="en-US" dirty="0">
                <a:latin typeface="BentonSansCond Regular" panose="02000606040000020004" pitchFamily="50" charset="0"/>
              </a:rPr>
              <a:t>Challenging the status quo for regional airports</a:t>
            </a:r>
          </a:p>
          <a:p>
            <a:pPr marL="285750" indent="-285750">
              <a:buFont typeface="Arial" panose="020B0604020202020204" pitchFamily="34" charset="0"/>
              <a:buChar char="•"/>
            </a:pPr>
            <a:r>
              <a:rPr lang="en-US" dirty="0">
                <a:latin typeface="BentonSansCond Regular" panose="02000606040000020004" pitchFamily="50" charset="0"/>
              </a:rPr>
              <a:t>Exploring unique and innovative opportunities that are consistent with the nature of the community</a:t>
            </a:r>
          </a:p>
          <a:p>
            <a:pPr marL="285750" indent="-285750">
              <a:buFont typeface="Arial" panose="020B0604020202020204" pitchFamily="34" charset="0"/>
              <a:buChar char="•"/>
            </a:pPr>
            <a:r>
              <a:rPr lang="en-US" dirty="0">
                <a:latin typeface="BentonSansCond Regular" panose="02000606040000020004" pitchFamily="50" charset="0"/>
              </a:rPr>
              <a:t>Delivering on a promise of thoughtful, conscientious reliability to our community</a:t>
            </a:r>
          </a:p>
          <a:p>
            <a:endParaRPr lang="en-US" dirty="0">
              <a:latin typeface="BentonSansCond Regular" panose="02000606040000020004" pitchFamily="50" charset="0"/>
            </a:endParaRPr>
          </a:p>
          <a:p>
            <a:r>
              <a:rPr lang="en-US" b="1" dirty="0">
                <a:latin typeface="BentonSansCond Regular" panose="02000606040000020004" pitchFamily="50" charset="0"/>
              </a:rPr>
              <a:t>Do these fit into your ideas on why a community airport exists?   Are there others that should be considered?</a:t>
            </a:r>
          </a:p>
        </p:txBody>
      </p:sp>
      <p:pic>
        <p:nvPicPr>
          <p:cNvPr id="6" name="Picture 5">
            <a:extLst>
              <a:ext uri="{FF2B5EF4-FFF2-40B4-BE49-F238E27FC236}">
                <a16:creationId xmlns:a16="http://schemas.microsoft.com/office/drawing/2014/main" id="{C0B3C4DA-FF77-4C22-B899-D8F7972A4422}"/>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982084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527311" y="2126444"/>
            <a:ext cx="5596932" cy="4524315"/>
          </a:xfrm>
          <a:prstGeom prst="rect">
            <a:avLst/>
          </a:prstGeom>
          <a:noFill/>
        </p:spPr>
        <p:txBody>
          <a:bodyPr wrap="square" rtlCol="0">
            <a:spAutoFit/>
          </a:bodyPr>
          <a:lstStyle/>
          <a:p>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Lots of states have a Monroe County so it must be more than that </a:t>
            </a:r>
          </a:p>
          <a:p>
            <a:pPr marL="285750" indent="-285750">
              <a:buFont typeface="Arial" panose="020B0604020202020204" pitchFamily="34" charset="0"/>
              <a:buChar char="•"/>
            </a:pPr>
            <a:r>
              <a:rPr lang="en-US" dirty="0">
                <a:latin typeface="BentonSansCond Regular" panose="02000606040000020004" pitchFamily="50" charset="0"/>
              </a:rPr>
              <a:t>If you are going to use Monroe County, then you must have the state in there</a:t>
            </a:r>
          </a:p>
          <a:p>
            <a:pPr marL="285750" indent="-285750">
              <a:buFont typeface="Arial" panose="020B0604020202020204" pitchFamily="34" charset="0"/>
              <a:buChar char="•"/>
            </a:pPr>
            <a:r>
              <a:rPr lang="en-US" dirty="0">
                <a:latin typeface="BentonSansCond Regular" panose="02000606040000020004" pitchFamily="50" charset="0"/>
              </a:rPr>
              <a:t>A dash line has a navigational connotation and this one is going in a circle – means your lost</a:t>
            </a:r>
          </a:p>
          <a:p>
            <a:pPr marL="285750" indent="-285750">
              <a:buFont typeface="Arial" panose="020B0604020202020204" pitchFamily="34" charset="0"/>
              <a:buChar char="•"/>
            </a:pPr>
            <a:r>
              <a:rPr lang="en-US" dirty="0">
                <a:latin typeface="BentonSansCond Regular" panose="02000606040000020004" pitchFamily="50" charset="0"/>
              </a:rPr>
              <a:t>Its BMG – call it that and put BMG on a state</a:t>
            </a:r>
          </a:p>
          <a:p>
            <a:pPr marL="285750" indent="-285750">
              <a:buFont typeface="Arial" panose="020B0604020202020204" pitchFamily="34" charset="0"/>
              <a:buChar char="•"/>
            </a:pPr>
            <a:r>
              <a:rPr lang="en-US" dirty="0">
                <a:latin typeface="BentonSansCond Regular" panose="02000606040000020004" pitchFamily="50" charset="0"/>
              </a:rPr>
              <a:t>Change the name to Monroe Regional Airport  - makes it more descriptive</a:t>
            </a:r>
          </a:p>
          <a:p>
            <a:pPr marL="285750" indent="-285750">
              <a:buFont typeface="Arial" panose="020B0604020202020204" pitchFamily="34" charset="0"/>
              <a:buChar char="•"/>
            </a:pPr>
            <a:r>
              <a:rPr lang="en-US" dirty="0">
                <a:latin typeface="BentonSansCond Regular" panose="02000606040000020004" pitchFamily="50" charset="0"/>
              </a:rPr>
              <a:t>Change name to Hoosier Upland Regional Airport</a:t>
            </a:r>
          </a:p>
          <a:p>
            <a:pPr marL="285750" indent="-285750">
              <a:buFont typeface="Arial" panose="020B0604020202020204" pitchFamily="34" charset="0"/>
              <a:buChar char="•"/>
            </a:pPr>
            <a:r>
              <a:rPr lang="en-US" dirty="0">
                <a:latin typeface="BentonSansCond Regular" panose="02000606040000020004" pitchFamily="50" charset="0"/>
              </a:rPr>
              <a:t>Use “Regional”</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1BBEEBC3-AB19-43BC-BAE3-ADCB3BA204D7}"/>
              </a:ext>
            </a:extLst>
          </p:cNvPr>
          <p:cNvSpPr txBox="1"/>
          <p:nvPr/>
        </p:nvSpPr>
        <p:spPr>
          <a:xfrm>
            <a:off x="358405" y="1684402"/>
            <a:ext cx="11306284" cy="646331"/>
          </a:xfrm>
          <a:prstGeom prst="rect">
            <a:avLst/>
          </a:prstGeom>
          <a:noFill/>
        </p:spPr>
        <p:txBody>
          <a:bodyPr wrap="square" rtlCol="0">
            <a:spAutoFit/>
          </a:bodyPr>
          <a:lstStyle/>
          <a:p>
            <a:r>
              <a:rPr lang="en-US" b="1" dirty="0">
                <a:latin typeface="BentonSansCond Regular" panose="02000606040000020004" pitchFamily="50" charset="0"/>
              </a:rPr>
              <a:t>Logos – Initial thoughts? Is it a problem that Bloomington isn’t in the name? Is it important to have the state in the logo?</a:t>
            </a:r>
          </a:p>
        </p:txBody>
      </p:sp>
      <p:pic>
        <p:nvPicPr>
          <p:cNvPr id="6" name="Picture 5">
            <a:extLst>
              <a:ext uri="{FF2B5EF4-FFF2-40B4-BE49-F238E27FC236}">
                <a16:creationId xmlns:a16="http://schemas.microsoft.com/office/drawing/2014/main" id="{677A0215-36F6-4848-85E1-AE2F0475CF81}"/>
              </a:ext>
            </a:extLst>
          </p:cNvPr>
          <p:cNvPicPr>
            <a:picLocks noChangeAspect="1"/>
          </p:cNvPicPr>
          <p:nvPr/>
        </p:nvPicPr>
        <p:blipFill>
          <a:blip r:embed="rId2"/>
          <a:stretch>
            <a:fillRect/>
          </a:stretch>
        </p:blipFill>
        <p:spPr>
          <a:xfrm>
            <a:off x="741871" y="258733"/>
            <a:ext cx="1304605" cy="1094541"/>
          </a:xfrm>
          <a:prstGeom prst="rect">
            <a:avLst/>
          </a:prstGeom>
        </p:spPr>
      </p:pic>
      <p:pic>
        <p:nvPicPr>
          <p:cNvPr id="7" name="Picture 6">
            <a:extLst>
              <a:ext uri="{FF2B5EF4-FFF2-40B4-BE49-F238E27FC236}">
                <a16:creationId xmlns:a16="http://schemas.microsoft.com/office/drawing/2014/main" id="{A60C3C17-38AB-4E54-A6AC-62E17CD59899}"/>
              </a:ext>
            </a:extLst>
          </p:cNvPr>
          <p:cNvPicPr>
            <a:picLocks noChangeAspect="1"/>
          </p:cNvPicPr>
          <p:nvPr/>
        </p:nvPicPr>
        <p:blipFill>
          <a:blip r:embed="rId3"/>
          <a:stretch>
            <a:fillRect/>
          </a:stretch>
        </p:blipFill>
        <p:spPr>
          <a:xfrm>
            <a:off x="2782520" y="306636"/>
            <a:ext cx="1086514" cy="1094542"/>
          </a:xfrm>
          <a:prstGeom prst="rect">
            <a:avLst/>
          </a:prstGeom>
        </p:spPr>
      </p:pic>
      <p:pic>
        <p:nvPicPr>
          <p:cNvPr id="8" name="Picture 7">
            <a:extLst>
              <a:ext uri="{FF2B5EF4-FFF2-40B4-BE49-F238E27FC236}">
                <a16:creationId xmlns:a16="http://schemas.microsoft.com/office/drawing/2014/main" id="{B36F5875-41F0-4C75-A5CF-6B66C7972CB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30990" y="255849"/>
            <a:ext cx="1285455" cy="1285455"/>
          </a:xfrm>
          <a:prstGeom prst="rect">
            <a:avLst/>
          </a:prstGeom>
        </p:spPr>
      </p:pic>
      <p:pic>
        <p:nvPicPr>
          <p:cNvPr id="9" name="Picture 8">
            <a:extLst>
              <a:ext uri="{FF2B5EF4-FFF2-40B4-BE49-F238E27FC236}">
                <a16:creationId xmlns:a16="http://schemas.microsoft.com/office/drawing/2014/main" id="{07E0704D-6FEA-4569-A554-41CFC1931CF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1886" y="270955"/>
            <a:ext cx="1652870" cy="1130223"/>
          </a:xfrm>
          <a:prstGeom prst="rect">
            <a:avLst/>
          </a:prstGeom>
        </p:spPr>
      </p:pic>
      <p:pic>
        <p:nvPicPr>
          <p:cNvPr id="10" name="Picture 9">
            <a:extLst>
              <a:ext uri="{FF2B5EF4-FFF2-40B4-BE49-F238E27FC236}">
                <a16:creationId xmlns:a16="http://schemas.microsoft.com/office/drawing/2014/main" id="{1B4621AB-F03C-4A30-B000-51D0D10D53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21670" y="230728"/>
            <a:ext cx="1818084" cy="1235896"/>
          </a:xfrm>
          <a:prstGeom prst="rect">
            <a:avLst/>
          </a:prstGeom>
        </p:spPr>
      </p:pic>
      <p:sp>
        <p:nvSpPr>
          <p:cNvPr id="11" name="TextBox 10">
            <a:extLst>
              <a:ext uri="{FF2B5EF4-FFF2-40B4-BE49-F238E27FC236}">
                <a16:creationId xmlns:a16="http://schemas.microsoft.com/office/drawing/2014/main" id="{1BEDC2F6-81A0-4C92-AC4F-194B4FB71DD6}"/>
              </a:ext>
            </a:extLst>
          </p:cNvPr>
          <p:cNvSpPr txBox="1"/>
          <p:nvPr/>
        </p:nvSpPr>
        <p:spPr>
          <a:xfrm>
            <a:off x="6445846" y="2119958"/>
            <a:ext cx="5596932" cy="3416320"/>
          </a:xfrm>
          <a:prstGeom prst="rect">
            <a:avLst/>
          </a:prstGeom>
          <a:noFill/>
        </p:spPr>
        <p:txBody>
          <a:bodyPr wrap="square" rtlCol="0">
            <a:spAutoFit/>
          </a:bodyPr>
          <a:lstStyle/>
          <a:p>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Don’t get too hung up on BMG</a:t>
            </a:r>
          </a:p>
          <a:p>
            <a:pPr marL="285750" indent="-285750">
              <a:buFont typeface="Arial" panose="020B0604020202020204" pitchFamily="34" charset="0"/>
              <a:buChar char="•"/>
            </a:pPr>
            <a:r>
              <a:rPr lang="en-US" dirty="0">
                <a:latin typeface="BentonSansCond Regular" panose="02000606040000020004" pitchFamily="50" charset="0"/>
              </a:rPr>
              <a:t>Go totally out of the box on the name</a:t>
            </a:r>
          </a:p>
          <a:p>
            <a:pPr marL="285750" indent="-285750">
              <a:buFont typeface="Arial" panose="020B0604020202020204" pitchFamily="34" charset="0"/>
              <a:buChar char="•"/>
            </a:pPr>
            <a:r>
              <a:rPr lang="en-US" dirty="0">
                <a:latin typeface="BentonSansCond Regular" panose="02000606040000020004" pitchFamily="50" charset="0"/>
              </a:rPr>
              <a:t>Call it Keister Field – KBMG then say Bloomington, IN</a:t>
            </a:r>
          </a:p>
          <a:p>
            <a:pPr marL="285750" indent="-285750">
              <a:buFont typeface="Arial" panose="020B0604020202020204" pitchFamily="34" charset="0"/>
              <a:buChar char="•"/>
            </a:pPr>
            <a:r>
              <a:rPr lang="en-US" dirty="0">
                <a:latin typeface="BentonSansCond Regular" panose="02000606040000020004" pitchFamily="50" charset="0"/>
              </a:rPr>
              <a:t>Bill it as a corporate airport not a regional airport</a:t>
            </a:r>
          </a:p>
          <a:p>
            <a:pPr marL="285750" indent="-285750">
              <a:buFont typeface="Arial" panose="020B0604020202020204" pitchFamily="34" charset="0"/>
              <a:buChar char="•"/>
            </a:pPr>
            <a:r>
              <a:rPr lang="en-US" dirty="0">
                <a:latin typeface="BentonSansCond Regular" panose="02000606040000020004" pitchFamily="50" charset="0"/>
              </a:rPr>
              <a:t>Be a regional hub</a:t>
            </a:r>
          </a:p>
          <a:p>
            <a:pPr marL="285750" indent="-285750">
              <a:buFont typeface="Arial" panose="020B0604020202020204" pitchFamily="34" charset="0"/>
              <a:buChar char="•"/>
            </a:pPr>
            <a:r>
              <a:rPr lang="en-US" dirty="0">
                <a:latin typeface="BentonSansCond Regular" panose="02000606040000020004" pitchFamily="50" charset="0"/>
              </a:rPr>
              <a:t>Red and blue together reminds me of politics</a:t>
            </a:r>
          </a:p>
          <a:p>
            <a:pPr marL="285750" indent="-285750">
              <a:buFont typeface="Arial" panose="020B0604020202020204" pitchFamily="34" charset="0"/>
              <a:buChar char="•"/>
            </a:pPr>
            <a:r>
              <a:rPr lang="en-US" dirty="0">
                <a:latin typeface="BentonSansCond Regular" panose="02000606040000020004" pitchFamily="50" charset="0"/>
              </a:rPr>
              <a:t>Fly Monroe County is not good </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Tree>
    <p:extLst>
      <p:ext uri="{BB962C8B-B14F-4D97-AF65-F5344CB8AC3E}">
        <p14:creationId xmlns:p14="http://schemas.microsoft.com/office/powerpoint/2010/main" val="3104566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537398" y="793819"/>
            <a:ext cx="9924841" cy="5909310"/>
          </a:xfrm>
          <a:prstGeom prst="rect">
            <a:avLst/>
          </a:prstGeom>
          <a:noFill/>
        </p:spPr>
        <p:txBody>
          <a:bodyPr wrap="square" rtlCol="0">
            <a:spAutoFit/>
          </a:bodyPr>
          <a:lstStyle/>
          <a:p>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Need a community outreach person</a:t>
            </a:r>
          </a:p>
          <a:p>
            <a:pPr marL="285750" indent="-285750">
              <a:buFont typeface="Arial" panose="020B0604020202020204" pitchFamily="34" charset="0"/>
              <a:buChar char="•"/>
            </a:pPr>
            <a:r>
              <a:rPr lang="en-US" dirty="0">
                <a:latin typeface="BentonSansCond Regular" panose="02000606040000020004" pitchFamily="50" charset="0"/>
              </a:rPr>
              <a:t>In person events are the best way to get the word out</a:t>
            </a:r>
          </a:p>
          <a:p>
            <a:pPr marL="285750" indent="-285750">
              <a:buFont typeface="Arial" panose="020B0604020202020204" pitchFamily="34" charset="0"/>
              <a:buChar char="•"/>
            </a:pPr>
            <a:r>
              <a:rPr lang="en-US" dirty="0">
                <a:latin typeface="BentonSansCond Regular" panose="02000606040000020004" pitchFamily="50" charset="0"/>
              </a:rPr>
              <a:t>Join all the regional economic development offices and every chamber of commerce</a:t>
            </a:r>
          </a:p>
          <a:p>
            <a:pPr marL="285750" indent="-285750">
              <a:buFont typeface="Arial" panose="020B0604020202020204" pitchFamily="34" charset="0"/>
              <a:buChar char="•"/>
            </a:pPr>
            <a:r>
              <a:rPr lang="en-US" dirty="0">
                <a:latin typeface="BentonSansCond Regular" panose="02000606040000020004" pitchFamily="50" charset="0"/>
              </a:rPr>
              <a:t>Make a Technology Center or a hub for innovation like The Mill – maybe Crane would be interested</a:t>
            </a:r>
          </a:p>
          <a:p>
            <a:pPr marL="285750" indent="-285750">
              <a:buFont typeface="Arial" panose="020B0604020202020204" pitchFamily="34" charset="0"/>
              <a:buChar char="•"/>
            </a:pPr>
            <a:r>
              <a:rPr lang="en-US" dirty="0">
                <a:latin typeface="BentonSansCond Regular" panose="02000606040000020004" pitchFamily="50" charset="0"/>
              </a:rPr>
              <a:t>I like the Food Rave idea – maybe a popup and you can watch airplanes </a:t>
            </a:r>
          </a:p>
          <a:p>
            <a:pPr marL="285750" indent="-285750">
              <a:buFont typeface="Arial" panose="020B0604020202020204" pitchFamily="34" charset="0"/>
              <a:buChar char="•"/>
            </a:pPr>
            <a:r>
              <a:rPr lang="en-US" dirty="0">
                <a:latin typeface="BentonSansCond Regular" panose="02000606040000020004" pitchFamily="50" charset="0"/>
              </a:rPr>
              <a:t>Not sure how airport relates to the CDO process – do they know?</a:t>
            </a:r>
          </a:p>
          <a:p>
            <a:pPr marL="285750" indent="-285750">
              <a:buFont typeface="Arial" panose="020B0604020202020204" pitchFamily="34" charset="0"/>
              <a:buChar char="•"/>
            </a:pPr>
            <a:r>
              <a:rPr lang="en-US" dirty="0">
                <a:latin typeface="BentonSansCond Regular" panose="02000606040000020004" pitchFamily="50" charset="0"/>
              </a:rPr>
              <a:t>Airport could be used for shipping – Cook products</a:t>
            </a:r>
          </a:p>
          <a:p>
            <a:pPr marL="285750" indent="-285750">
              <a:buFont typeface="Arial" panose="020B0604020202020204" pitchFamily="34" charset="0"/>
              <a:buChar char="•"/>
            </a:pPr>
            <a:r>
              <a:rPr lang="en-US" dirty="0">
                <a:latin typeface="BentonSansCond Regular" panose="02000606040000020004" pitchFamily="50" charset="0"/>
              </a:rPr>
              <a:t>Don’t talk about “unexpected” use “surprising” instead – not so negative</a:t>
            </a:r>
          </a:p>
          <a:p>
            <a:pPr marL="285750" indent="-285750">
              <a:buFont typeface="Arial" panose="020B0604020202020204" pitchFamily="34" charset="0"/>
              <a:buChar char="•"/>
            </a:pPr>
            <a:r>
              <a:rPr lang="en-US" dirty="0">
                <a:latin typeface="BentonSansCond Regular" panose="02000606040000020004" pitchFamily="50" charset="0"/>
              </a:rPr>
              <a:t>Shine it up – looks like old pole buildings</a:t>
            </a:r>
          </a:p>
          <a:p>
            <a:pPr marL="285750" indent="-285750">
              <a:buFont typeface="Arial" panose="020B0604020202020204" pitchFamily="34" charset="0"/>
              <a:buChar char="•"/>
            </a:pPr>
            <a:r>
              <a:rPr lang="en-US" dirty="0">
                <a:latin typeface="BentonSansCond Regular" panose="02000606040000020004" pitchFamily="50" charset="0"/>
              </a:rPr>
              <a:t>Renovate Carlos’ office - make it nice so it seems like a modern, professional regional facility</a:t>
            </a:r>
          </a:p>
          <a:p>
            <a:pPr marL="285750" indent="-285750">
              <a:buFont typeface="Arial" panose="020B0604020202020204" pitchFamily="34" charset="0"/>
              <a:buChar char="•"/>
            </a:pPr>
            <a:r>
              <a:rPr lang="en-US" dirty="0">
                <a:latin typeface="BentonSansCond Regular" panose="02000606040000020004" pitchFamily="50" charset="0"/>
              </a:rPr>
              <a:t>Have Carlos’ team become the interface for customer service</a:t>
            </a:r>
          </a:p>
          <a:p>
            <a:pPr marL="285750" indent="-285750">
              <a:buFont typeface="Arial" panose="020B0604020202020204" pitchFamily="34" charset="0"/>
              <a:buChar char="•"/>
            </a:pPr>
            <a:r>
              <a:rPr lang="en-US" dirty="0">
                <a:latin typeface="BentonSansCond Regular" panose="02000606040000020004" pitchFamily="50" charset="0"/>
              </a:rPr>
              <a:t>Light it up – create a spectator platform</a:t>
            </a:r>
          </a:p>
          <a:p>
            <a:pPr marL="285750" indent="-285750">
              <a:buFont typeface="Arial" panose="020B0604020202020204" pitchFamily="34" charset="0"/>
              <a:buChar char="•"/>
            </a:pPr>
            <a:r>
              <a:rPr lang="en-US" dirty="0">
                <a:latin typeface="BentonSansCond Regular" panose="02000606040000020004" pitchFamily="50" charset="0"/>
              </a:rPr>
              <a:t>Develop a set of plans for what can be built there</a:t>
            </a:r>
          </a:p>
          <a:p>
            <a:pPr marL="285750" indent="-285750">
              <a:buFont typeface="Arial" panose="020B0604020202020204" pitchFamily="34" charset="0"/>
              <a:buChar char="•"/>
            </a:pPr>
            <a:r>
              <a:rPr lang="en-US" dirty="0">
                <a:latin typeface="BentonSansCond Regular" panose="02000606040000020004" pitchFamily="50" charset="0"/>
              </a:rPr>
              <a:t>Make it more upscale</a:t>
            </a:r>
          </a:p>
          <a:p>
            <a:pPr marL="285750" indent="-285750">
              <a:buFont typeface="Arial" panose="020B0604020202020204" pitchFamily="34" charset="0"/>
              <a:buChar char="•"/>
            </a:pPr>
            <a:r>
              <a:rPr lang="en-US" dirty="0">
                <a:latin typeface="BentonSansCond Regular" panose="02000606040000020004" pitchFamily="50" charset="0"/>
              </a:rPr>
              <a:t>Feels like they are waiting for someone to bring an idea to them, instead of them going out after it</a:t>
            </a:r>
          </a:p>
          <a:p>
            <a:pPr marL="285750" indent="-285750">
              <a:buFont typeface="Arial" panose="020B0604020202020204" pitchFamily="34" charset="0"/>
              <a:buChar char="•"/>
            </a:pPr>
            <a:r>
              <a:rPr lang="en-US" dirty="0">
                <a:latin typeface="BentonSansCond Regular" panose="02000606040000020004" pitchFamily="50" charset="0"/>
              </a:rPr>
              <a:t>Have the BEDC meeting and/or Chamber Board Meeting out there</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A2DAB6F6-2B36-4AF2-837B-4AA7C9567E3A}"/>
              </a:ext>
            </a:extLst>
          </p:cNvPr>
          <p:cNvSpPr txBox="1"/>
          <p:nvPr/>
        </p:nvSpPr>
        <p:spPr>
          <a:xfrm>
            <a:off x="622997" y="528767"/>
            <a:ext cx="6561574" cy="369332"/>
          </a:xfrm>
          <a:prstGeom prst="rect">
            <a:avLst/>
          </a:prstGeom>
          <a:noFill/>
        </p:spPr>
        <p:txBody>
          <a:bodyPr wrap="square" rtlCol="0">
            <a:spAutoFit/>
          </a:bodyPr>
          <a:lstStyle/>
          <a:p>
            <a:r>
              <a:rPr lang="en-US" b="1" dirty="0">
                <a:latin typeface="BentonSansCond Regular" panose="02000606040000020004" pitchFamily="50" charset="0"/>
              </a:rPr>
              <a:t>Any last thoughts?</a:t>
            </a:r>
          </a:p>
        </p:txBody>
      </p:sp>
      <p:pic>
        <p:nvPicPr>
          <p:cNvPr id="6" name="Picture 5">
            <a:extLst>
              <a:ext uri="{FF2B5EF4-FFF2-40B4-BE49-F238E27FC236}">
                <a16:creationId xmlns:a16="http://schemas.microsoft.com/office/drawing/2014/main" id="{2143F10C-E700-4AFD-A756-5620B403031C}"/>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72716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728317" y="1075173"/>
            <a:ext cx="9744816" cy="586909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Bring Customs there</a:t>
            </a:r>
          </a:p>
          <a:p>
            <a:pPr marL="285750" indent="-285750">
              <a:buFont typeface="Arial" panose="020B0604020202020204" pitchFamily="34" charset="0"/>
              <a:buChar char="•"/>
            </a:pPr>
            <a:r>
              <a:rPr lang="en-US" dirty="0">
                <a:latin typeface="BentonSansCond Regular" panose="02000606040000020004" pitchFamily="50" charset="0"/>
              </a:rPr>
              <a:t>Do wedding receptions in hangers</a:t>
            </a:r>
          </a:p>
          <a:p>
            <a:pPr marL="285750" indent="-285750">
              <a:buFont typeface="Arial" panose="020B0604020202020204" pitchFamily="34" charset="0"/>
              <a:buChar char="•"/>
            </a:pPr>
            <a:r>
              <a:rPr lang="en-US" dirty="0">
                <a:latin typeface="BentonSansCond Regular" panose="02000606040000020004" pitchFamily="50" charset="0"/>
              </a:rPr>
              <a:t>Offer “Learn to Fly” seminars</a:t>
            </a:r>
          </a:p>
          <a:p>
            <a:pPr marL="285750" indent="-285750">
              <a:buFont typeface="Arial" panose="020B0604020202020204" pitchFamily="34" charset="0"/>
              <a:buChar char="•"/>
            </a:pPr>
            <a:r>
              <a:rPr lang="en-US" dirty="0">
                <a:latin typeface="BentonSansCond Regular" panose="02000606040000020004" pitchFamily="50" charset="0"/>
              </a:rPr>
              <a:t>Have a social media – quick here’s what’s happening today</a:t>
            </a:r>
          </a:p>
          <a:p>
            <a:pPr marL="285750" indent="-285750">
              <a:buFont typeface="Arial" panose="020B0604020202020204" pitchFamily="34" charset="0"/>
              <a:buChar char="•"/>
            </a:pPr>
            <a:r>
              <a:rPr lang="en-US" dirty="0">
                <a:latin typeface="BentonSansCond Regular" panose="02000606040000020004" pitchFamily="50" charset="0"/>
              </a:rPr>
              <a:t>Business after hours</a:t>
            </a:r>
          </a:p>
          <a:p>
            <a:pPr marL="285750" indent="-285750">
              <a:buFont typeface="Arial" panose="020B0604020202020204" pitchFamily="34" charset="0"/>
              <a:buChar char="•"/>
            </a:pPr>
            <a:r>
              <a:rPr lang="en-US" dirty="0">
                <a:latin typeface="BentonSansCond Regular" panose="02000606040000020004" pitchFamily="50" charset="0"/>
              </a:rPr>
              <a:t>Do liability issues limit community events?</a:t>
            </a:r>
          </a:p>
          <a:p>
            <a:pPr marL="285750" indent="-285750">
              <a:buFont typeface="Arial" panose="020B0604020202020204" pitchFamily="34" charset="0"/>
              <a:buChar char="•"/>
            </a:pPr>
            <a:r>
              <a:rPr lang="en-US" dirty="0">
                <a:latin typeface="BentonSansCond Regular" panose="02000606040000020004" pitchFamily="50" charset="0"/>
              </a:rPr>
              <a:t>Clemson airport has a student club – why can’t IU?</a:t>
            </a:r>
          </a:p>
          <a:p>
            <a:pPr marL="285750" indent="-285750">
              <a:buFont typeface="Arial" panose="020B0604020202020204" pitchFamily="34" charset="0"/>
              <a:buChar char="•"/>
            </a:pPr>
            <a:r>
              <a:rPr lang="en-US" dirty="0">
                <a:latin typeface="BentonSansCond Regular" panose="02000606040000020004" pitchFamily="50" charset="0"/>
              </a:rPr>
              <a:t>Need a better town/gown connection </a:t>
            </a:r>
          </a:p>
          <a:p>
            <a:pPr marL="285750" indent="-285750">
              <a:buFont typeface="Arial" panose="020B0604020202020204" pitchFamily="34" charset="0"/>
              <a:buChar char="•"/>
            </a:pPr>
            <a:r>
              <a:rPr lang="en-US" dirty="0">
                <a:latin typeface="BentonSansCond Regular" panose="02000606040000020004" pitchFamily="50" charset="0"/>
              </a:rPr>
              <a:t>Make it have energy and be vibrant</a:t>
            </a:r>
          </a:p>
          <a:p>
            <a:pPr marL="285750" indent="-285750">
              <a:buFont typeface="Arial" panose="020B0604020202020204" pitchFamily="34" charset="0"/>
              <a:buChar char="•"/>
            </a:pPr>
            <a:r>
              <a:rPr lang="en-US" dirty="0">
                <a:latin typeface="BentonSansCond Regular" panose="02000606040000020004" pitchFamily="50" charset="0"/>
              </a:rPr>
              <a:t>Creative engagement like art shows, food shows</a:t>
            </a:r>
          </a:p>
          <a:p>
            <a:pPr marL="285750" indent="-285750">
              <a:buFont typeface="Arial" panose="020B0604020202020204" pitchFamily="34" charset="0"/>
              <a:buChar char="•"/>
            </a:pPr>
            <a:r>
              <a:rPr lang="en-US" dirty="0">
                <a:latin typeface="BentonSansCond Regular" panose="02000606040000020004" pitchFamily="50" charset="0"/>
              </a:rPr>
              <a:t>Ellettsville Church needed a place to meet – find more like that</a:t>
            </a:r>
          </a:p>
          <a:p>
            <a:pPr marL="285750" indent="-285750">
              <a:buFont typeface="Arial" panose="020B0604020202020204" pitchFamily="34" charset="0"/>
              <a:buChar char="•"/>
            </a:pPr>
            <a:r>
              <a:rPr lang="en-US" dirty="0">
                <a:latin typeface="BentonSansCond Regular" panose="02000606040000020004" pitchFamily="50" charset="0"/>
              </a:rPr>
              <a:t>Outdoor spaces are a huge commodity – even with bad weather you can use a hanger</a:t>
            </a:r>
          </a:p>
          <a:p>
            <a:pPr marL="285750" indent="-285750">
              <a:buFont typeface="Arial" panose="020B0604020202020204" pitchFamily="34" charset="0"/>
              <a:buChar char="•"/>
            </a:pPr>
            <a:r>
              <a:rPr lang="en-US" dirty="0">
                <a:latin typeface="BentonSansCond Regular" panose="02000606040000020004" pitchFamily="50" charset="0"/>
              </a:rPr>
              <a:t>Build a regional network - Can you do a board seat swap with another county?</a:t>
            </a:r>
          </a:p>
          <a:p>
            <a:pPr marL="285750" indent="-285750">
              <a:buFont typeface="Arial" panose="020B0604020202020204" pitchFamily="34" charset="0"/>
              <a:buChar char="•"/>
            </a:pPr>
            <a:r>
              <a:rPr lang="en-US" dirty="0">
                <a:latin typeface="BentonSansCond Regular" panose="02000606040000020004" pitchFamily="50" charset="0"/>
              </a:rPr>
              <a:t>Can a technology person get on the board?</a:t>
            </a:r>
          </a:p>
          <a:p>
            <a:pPr marL="285750" indent="-285750">
              <a:buFont typeface="Arial" panose="020B0604020202020204" pitchFamily="34" charset="0"/>
              <a:buChar char="•"/>
            </a:pPr>
            <a:r>
              <a:rPr lang="en-US" dirty="0">
                <a:latin typeface="BentonSansCond Regular" panose="02000606040000020004" pitchFamily="50" charset="0"/>
              </a:rPr>
              <a:t>Add a drone park</a:t>
            </a:r>
          </a:p>
          <a:p>
            <a:pPr marL="285750" indent="-285750">
              <a:buFont typeface="Arial" panose="020B0604020202020204" pitchFamily="34" charset="0"/>
              <a:buChar char="•"/>
            </a:pPr>
            <a:r>
              <a:rPr lang="en-US" dirty="0">
                <a:latin typeface="BentonSansCond Regular" panose="02000606040000020004" pitchFamily="50" charset="0"/>
              </a:rPr>
              <a:t>The airport could partner to fly in potential prospects for development</a:t>
            </a:r>
          </a:p>
          <a:p>
            <a:pPr marL="285750" indent="-285750">
              <a:buFont typeface="Arial" panose="020B0604020202020204" pitchFamily="34" charset="0"/>
              <a:buChar char="•"/>
            </a:pPr>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A2DAB6F6-2B36-4AF2-837B-4AA7C9567E3A}"/>
              </a:ext>
            </a:extLst>
          </p:cNvPr>
          <p:cNvSpPr txBox="1"/>
          <p:nvPr/>
        </p:nvSpPr>
        <p:spPr>
          <a:xfrm>
            <a:off x="538843" y="422031"/>
            <a:ext cx="6561574" cy="369332"/>
          </a:xfrm>
          <a:prstGeom prst="rect">
            <a:avLst/>
          </a:prstGeom>
          <a:noFill/>
        </p:spPr>
        <p:txBody>
          <a:bodyPr wrap="square" rtlCol="0">
            <a:spAutoFit/>
          </a:bodyPr>
          <a:lstStyle/>
          <a:p>
            <a:r>
              <a:rPr lang="en-US" b="1" dirty="0">
                <a:latin typeface="BentonSansCond Regular" panose="02000606040000020004" pitchFamily="50" charset="0"/>
              </a:rPr>
              <a:t>Any last thoughts?</a:t>
            </a:r>
          </a:p>
        </p:txBody>
      </p:sp>
      <p:pic>
        <p:nvPicPr>
          <p:cNvPr id="6" name="Picture 5">
            <a:extLst>
              <a:ext uri="{FF2B5EF4-FFF2-40B4-BE49-F238E27FC236}">
                <a16:creationId xmlns:a16="http://schemas.microsoft.com/office/drawing/2014/main" id="{944B536F-51B4-483B-9F0B-50F017B814BB}"/>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88742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7D1F4C9-5017-451B-82F5-8EC289F98AA0}"/>
              </a:ext>
            </a:extLst>
          </p:cNvPr>
          <p:cNvSpPr/>
          <p:nvPr/>
        </p:nvSpPr>
        <p:spPr>
          <a:xfrm>
            <a:off x="3525794" y="61701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TextBox 16">
            <a:extLst>
              <a:ext uri="{FF2B5EF4-FFF2-40B4-BE49-F238E27FC236}">
                <a16:creationId xmlns:a16="http://schemas.microsoft.com/office/drawing/2014/main" id="{B3B31030-F418-4155-91D4-0FB24B49C4B9}"/>
              </a:ext>
            </a:extLst>
          </p:cNvPr>
          <p:cNvSpPr txBox="1"/>
          <p:nvPr/>
        </p:nvSpPr>
        <p:spPr>
          <a:xfrm>
            <a:off x="10123833" y="5794535"/>
            <a:ext cx="1535951" cy="646331"/>
          </a:xfrm>
          <a:prstGeom prst="rect">
            <a:avLst/>
          </a:prstGeom>
          <a:noFill/>
        </p:spPr>
        <p:txBody>
          <a:bodyPr wrap="square" rtlCol="0">
            <a:spAutoFit/>
          </a:bodyPr>
          <a:lstStyle/>
          <a:p>
            <a:r>
              <a:rPr lang="en-US" b="1" dirty="0">
                <a:latin typeface="BentonSansCond Regular" panose="02000606040000020004" pitchFamily="50" charset="0"/>
              </a:rPr>
              <a:t>Focus Groups</a:t>
            </a:r>
            <a:endParaRPr lang="en-US" dirty="0">
              <a:latin typeface="BentonSansCond Regular" panose="02000606040000020004" pitchFamily="50" charset="0"/>
            </a:endParaRPr>
          </a:p>
          <a:p>
            <a:endParaRPr lang="en-US" dirty="0"/>
          </a:p>
        </p:txBody>
      </p:sp>
      <p:graphicFrame>
        <p:nvGraphicFramePr>
          <p:cNvPr id="5" name="Diagram 4">
            <a:extLst>
              <a:ext uri="{FF2B5EF4-FFF2-40B4-BE49-F238E27FC236}">
                <a16:creationId xmlns:a16="http://schemas.microsoft.com/office/drawing/2014/main" id="{958FC847-711C-4C4F-8493-1E5CE2E00CA4}"/>
              </a:ext>
            </a:extLst>
          </p:cNvPr>
          <p:cNvGraphicFramePr/>
          <p:nvPr>
            <p:extLst>
              <p:ext uri="{D42A27DB-BD31-4B8C-83A1-F6EECF244321}">
                <p14:modId xmlns:p14="http://schemas.microsoft.com/office/powerpoint/2010/main" val="3533383034"/>
              </p:ext>
            </p:extLst>
          </p:nvPr>
        </p:nvGraphicFramePr>
        <p:xfrm>
          <a:off x="1404010" y="1613271"/>
          <a:ext cx="5685134" cy="3922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1" name="Diagram 20">
            <a:extLst>
              <a:ext uri="{FF2B5EF4-FFF2-40B4-BE49-F238E27FC236}">
                <a16:creationId xmlns:a16="http://schemas.microsoft.com/office/drawing/2014/main" id="{F47E6681-9EB5-43F9-B5DD-51D56632431C}"/>
              </a:ext>
            </a:extLst>
          </p:cNvPr>
          <p:cNvGraphicFramePr/>
          <p:nvPr>
            <p:extLst>
              <p:ext uri="{D42A27DB-BD31-4B8C-83A1-F6EECF244321}">
                <p14:modId xmlns:p14="http://schemas.microsoft.com/office/powerpoint/2010/main" val="1065292992"/>
              </p:ext>
            </p:extLst>
          </p:nvPr>
        </p:nvGraphicFramePr>
        <p:xfrm>
          <a:off x="5466758" y="889393"/>
          <a:ext cx="5685134" cy="39226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TextBox 3">
            <a:extLst>
              <a:ext uri="{FF2B5EF4-FFF2-40B4-BE49-F238E27FC236}">
                <a16:creationId xmlns:a16="http://schemas.microsoft.com/office/drawing/2014/main" id="{3B37E635-8EDB-4AC1-B72C-BB8CCA69F1F1}"/>
              </a:ext>
            </a:extLst>
          </p:cNvPr>
          <p:cNvSpPr txBox="1"/>
          <p:nvPr/>
        </p:nvSpPr>
        <p:spPr>
          <a:xfrm>
            <a:off x="1404010" y="3188298"/>
            <a:ext cx="1395048" cy="1384995"/>
          </a:xfrm>
          <a:prstGeom prst="rect">
            <a:avLst/>
          </a:prstGeom>
          <a:noFill/>
        </p:spPr>
        <p:txBody>
          <a:bodyPr wrap="square" rtlCol="0">
            <a:spAutoFit/>
          </a:bodyPr>
          <a:lstStyle/>
          <a:p>
            <a:pPr algn="ctr"/>
            <a:r>
              <a:rPr lang="en-US" sz="6600" b="1" dirty="0">
                <a:latin typeface="BentonSansCond Regular" panose="02000606040000020004" pitchFamily="50" charset="0"/>
              </a:rPr>
              <a:t>4</a:t>
            </a:r>
            <a:r>
              <a:rPr lang="en-US" dirty="0">
                <a:latin typeface="BentonSansCond Regular" panose="02000606040000020004" pitchFamily="50" charset="0"/>
              </a:rPr>
              <a:t> </a:t>
            </a:r>
          </a:p>
          <a:p>
            <a:endParaRPr lang="en-US" dirty="0"/>
          </a:p>
        </p:txBody>
      </p:sp>
      <p:sp>
        <p:nvSpPr>
          <p:cNvPr id="7" name="TextBox 6">
            <a:extLst>
              <a:ext uri="{FF2B5EF4-FFF2-40B4-BE49-F238E27FC236}">
                <a16:creationId xmlns:a16="http://schemas.microsoft.com/office/drawing/2014/main" id="{65D120BB-8879-4735-9E79-EC3E5AF39D4C}"/>
              </a:ext>
            </a:extLst>
          </p:cNvPr>
          <p:cNvSpPr txBox="1"/>
          <p:nvPr/>
        </p:nvSpPr>
        <p:spPr>
          <a:xfrm>
            <a:off x="1540919" y="4069686"/>
            <a:ext cx="1395048" cy="369332"/>
          </a:xfrm>
          <a:prstGeom prst="rect">
            <a:avLst/>
          </a:prstGeom>
          <a:noFill/>
        </p:spPr>
        <p:txBody>
          <a:bodyPr wrap="square" rtlCol="0">
            <a:spAutoFit/>
          </a:bodyPr>
          <a:lstStyle/>
          <a:p>
            <a:r>
              <a:rPr lang="en-US" dirty="0">
                <a:latin typeface="BentonSansCond Regular" panose="02000606040000020004" pitchFamily="50" charset="0"/>
              </a:rPr>
              <a:t>focus groups</a:t>
            </a:r>
          </a:p>
        </p:txBody>
      </p:sp>
      <p:sp>
        <p:nvSpPr>
          <p:cNvPr id="8" name="TextBox 7">
            <a:extLst>
              <a:ext uri="{FF2B5EF4-FFF2-40B4-BE49-F238E27FC236}">
                <a16:creationId xmlns:a16="http://schemas.microsoft.com/office/drawing/2014/main" id="{C259C835-0CEA-43D2-B66E-FD50CD046CD0}"/>
              </a:ext>
            </a:extLst>
          </p:cNvPr>
          <p:cNvSpPr txBox="1"/>
          <p:nvPr/>
        </p:nvSpPr>
        <p:spPr>
          <a:xfrm>
            <a:off x="4411334" y="2456081"/>
            <a:ext cx="1128763" cy="646331"/>
          </a:xfrm>
          <a:prstGeom prst="rect">
            <a:avLst/>
          </a:prstGeom>
          <a:noFill/>
        </p:spPr>
        <p:txBody>
          <a:bodyPr wrap="square" rtlCol="0">
            <a:spAutoFit/>
          </a:bodyPr>
          <a:lstStyle/>
          <a:p>
            <a:r>
              <a:rPr lang="en-US" dirty="0">
                <a:latin typeface="BentonSansCond Regular" panose="02000606040000020004" pitchFamily="50" charset="0"/>
              </a:rPr>
              <a:t>individual interviews</a:t>
            </a:r>
          </a:p>
        </p:txBody>
      </p:sp>
      <p:sp>
        <p:nvSpPr>
          <p:cNvPr id="18" name="TextBox 17">
            <a:extLst>
              <a:ext uri="{FF2B5EF4-FFF2-40B4-BE49-F238E27FC236}">
                <a16:creationId xmlns:a16="http://schemas.microsoft.com/office/drawing/2014/main" id="{C36356C3-A8C0-4683-8EEE-5E2420F2A8D6}"/>
              </a:ext>
            </a:extLst>
          </p:cNvPr>
          <p:cNvSpPr txBox="1"/>
          <p:nvPr/>
        </p:nvSpPr>
        <p:spPr>
          <a:xfrm>
            <a:off x="4343018" y="1632478"/>
            <a:ext cx="1128763" cy="1107996"/>
          </a:xfrm>
          <a:prstGeom prst="rect">
            <a:avLst/>
          </a:prstGeom>
          <a:noFill/>
        </p:spPr>
        <p:txBody>
          <a:bodyPr wrap="square" rtlCol="0">
            <a:spAutoFit/>
          </a:bodyPr>
          <a:lstStyle/>
          <a:p>
            <a:pPr algn="ctr"/>
            <a:r>
              <a:rPr lang="en-US" sz="6600" b="1" dirty="0">
                <a:latin typeface="BentonSansCond Regular" panose="02000606040000020004" pitchFamily="50" charset="0"/>
              </a:rPr>
              <a:t>3</a:t>
            </a:r>
            <a:endParaRPr lang="en-US" dirty="0"/>
          </a:p>
        </p:txBody>
      </p:sp>
      <p:sp>
        <p:nvSpPr>
          <p:cNvPr id="9" name="TextBox 8">
            <a:extLst>
              <a:ext uri="{FF2B5EF4-FFF2-40B4-BE49-F238E27FC236}">
                <a16:creationId xmlns:a16="http://schemas.microsoft.com/office/drawing/2014/main" id="{3A16531E-07FA-40C1-A0A6-D0F7EEB6ED5A}"/>
              </a:ext>
            </a:extLst>
          </p:cNvPr>
          <p:cNvSpPr txBox="1"/>
          <p:nvPr/>
        </p:nvSpPr>
        <p:spPr>
          <a:xfrm>
            <a:off x="8354539" y="1702717"/>
            <a:ext cx="1326938" cy="646331"/>
          </a:xfrm>
          <a:prstGeom prst="rect">
            <a:avLst/>
          </a:prstGeom>
          <a:noFill/>
        </p:spPr>
        <p:txBody>
          <a:bodyPr wrap="square" rtlCol="0">
            <a:spAutoFit/>
          </a:bodyPr>
          <a:lstStyle/>
          <a:p>
            <a:pPr algn="ctr"/>
            <a:r>
              <a:rPr lang="en-US" dirty="0">
                <a:latin typeface="BentonSansCond Regular" panose="02000606040000020004" pitchFamily="50" charset="0"/>
              </a:rPr>
              <a:t>total </a:t>
            </a:r>
          </a:p>
          <a:p>
            <a:pPr algn="ctr"/>
            <a:r>
              <a:rPr lang="en-US" dirty="0">
                <a:latin typeface="BentonSansCond Regular" panose="02000606040000020004" pitchFamily="50" charset="0"/>
              </a:rPr>
              <a:t>participants</a:t>
            </a:r>
            <a:endParaRPr lang="en-US" dirty="0"/>
          </a:p>
        </p:txBody>
      </p:sp>
      <p:sp>
        <p:nvSpPr>
          <p:cNvPr id="19" name="TextBox 18">
            <a:extLst>
              <a:ext uri="{FF2B5EF4-FFF2-40B4-BE49-F238E27FC236}">
                <a16:creationId xmlns:a16="http://schemas.microsoft.com/office/drawing/2014/main" id="{26689601-3DC1-406D-A5E9-B443D4E60291}"/>
              </a:ext>
            </a:extLst>
          </p:cNvPr>
          <p:cNvSpPr txBox="1"/>
          <p:nvPr/>
        </p:nvSpPr>
        <p:spPr>
          <a:xfrm>
            <a:off x="8504861" y="889393"/>
            <a:ext cx="1036341" cy="1384995"/>
          </a:xfrm>
          <a:prstGeom prst="rect">
            <a:avLst/>
          </a:prstGeom>
          <a:noFill/>
        </p:spPr>
        <p:txBody>
          <a:bodyPr wrap="square" rtlCol="0">
            <a:spAutoFit/>
          </a:bodyPr>
          <a:lstStyle/>
          <a:p>
            <a:r>
              <a:rPr lang="en-US" sz="6600" b="1" dirty="0">
                <a:latin typeface="BentonSansCond Regular" panose="02000606040000020004" pitchFamily="50" charset="0"/>
              </a:rPr>
              <a:t>14</a:t>
            </a:r>
            <a:endParaRPr lang="en-US" dirty="0">
              <a:latin typeface="BentonSansCond Regular" panose="02000606040000020004" pitchFamily="50" charset="0"/>
            </a:endParaRPr>
          </a:p>
          <a:p>
            <a:endParaRPr lang="en-US" dirty="0"/>
          </a:p>
        </p:txBody>
      </p:sp>
      <p:sp>
        <p:nvSpPr>
          <p:cNvPr id="24" name="TextBox 23">
            <a:extLst>
              <a:ext uri="{FF2B5EF4-FFF2-40B4-BE49-F238E27FC236}">
                <a16:creationId xmlns:a16="http://schemas.microsoft.com/office/drawing/2014/main" id="{F1321A74-B3D9-4A34-8A23-C9B17AE48B57}"/>
              </a:ext>
            </a:extLst>
          </p:cNvPr>
          <p:cNvSpPr txBox="1"/>
          <p:nvPr/>
        </p:nvSpPr>
        <p:spPr>
          <a:xfrm>
            <a:off x="5733043" y="3895127"/>
            <a:ext cx="1128763" cy="1107996"/>
          </a:xfrm>
          <a:prstGeom prst="rect">
            <a:avLst/>
          </a:prstGeom>
          <a:noFill/>
        </p:spPr>
        <p:txBody>
          <a:bodyPr wrap="square" rtlCol="0">
            <a:spAutoFit/>
          </a:bodyPr>
          <a:lstStyle/>
          <a:p>
            <a:pPr algn="ctr"/>
            <a:r>
              <a:rPr lang="en-US" sz="6600" b="1" dirty="0">
                <a:latin typeface="BentonSansCond Regular" panose="02000606040000020004" pitchFamily="50" charset="0"/>
              </a:rPr>
              <a:t>13</a:t>
            </a:r>
            <a:endParaRPr lang="en-US" dirty="0"/>
          </a:p>
        </p:txBody>
      </p:sp>
      <p:sp>
        <p:nvSpPr>
          <p:cNvPr id="25" name="TextBox 24">
            <a:extLst>
              <a:ext uri="{FF2B5EF4-FFF2-40B4-BE49-F238E27FC236}">
                <a16:creationId xmlns:a16="http://schemas.microsoft.com/office/drawing/2014/main" id="{225D3C80-2C77-4AA8-82E8-7AD91DC84C6D}"/>
              </a:ext>
            </a:extLst>
          </p:cNvPr>
          <p:cNvSpPr txBox="1"/>
          <p:nvPr/>
        </p:nvSpPr>
        <p:spPr>
          <a:xfrm>
            <a:off x="5692039" y="4673890"/>
            <a:ext cx="1210769" cy="646331"/>
          </a:xfrm>
          <a:prstGeom prst="rect">
            <a:avLst/>
          </a:prstGeom>
          <a:noFill/>
        </p:spPr>
        <p:txBody>
          <a:bodyPr wrap="square" rtlCol="0">
            <a:spAutoFit/>
          </a:bodyPr>
          <a:lstStyle/>
          <a:p>
            <a:pPr algn="ctr"/>
            <a:r>
              <a:rPr lang="en-US" dirty="0">
                <a:latin typeface="BentonSansCond Regular" panose="02000606040000020004" pitchFamily="50" charset="0"/>
              </a:rPr>
              <a:t>hours of discussion</a:t>
            </a:r>
          </a:p>
        </p:txBody>
      </p:sp>
      <p:sp>
        <p:nvSpPr>
          <p:cNvPr id="26" name="TextBox 25">
            <a:extLst>
              <a:ext uri="{FF2B5EF4-FFF2-40B4-BE49-F238E27FC236}">
                <a16:creationId xmlns:a16="http://schemas.microsoft.com/office/drawing/2014/main" id="{4A937897-93A9-44F9-8338-23E3D6821CF5}"/>
              </a:ext>
            </a:extLst>
          </p:cNvPr>
          <p:cNvSpPr txBox="1"/>
          <p:nvPr/>
        </p:nvSpPr>
        <p:spPr>
          <a:xfrm>
            <a:off x="9756844" y="4203961"/>
            <a:ext cx="1210769" cy="369332"/>
          </a:xfrm>
          <a:prstGeom prst="rect">
            <a:avLst/>
          </a:prstGeom>
          <a:noFill/>
        </p:spPr>
        <p:txBody>
          <a:bodyPr wrap="square" rtlCol="0">
            <a:spAutoFit/>
          </a:bodyPr>
          <a:lstStyle/>
          <a:p>
            <a:pPr algn="ctr"/>
            <a:r>
              <a:rPr lang="en-US" dirty="0">
                <a:latin typeface="BentonSansCond Regular" panose="02000606040000020004" pitchFamily="50" charset="0"/>
              </a:rPr>
              <a:t>questions</a:t>
            </a:r>
          </a:p>
        </p:txBody>
      </p:sp>
      <p:sp>
        <p:nvSpPr>
          <p:cNvPr id="28" name="TextBox 27">
            <a:extLst>
              <a:ext uri="{FF2B5EF4-FFF2-40B4-BE49-F238E27FC236}">
                <a16:creationId xmlns:a16="http://schemas.microsoft.com/office/drawing/2014/main" id="{08DA71FF-6BD6-4C99-9EFC-E5F7767B6D4C}"/>
              </a:ext>
            </a:extLst>
          </p:cNvPr>
          <p:cNvSpPr txBox="1"/>
          <p:nvPr/>
        </p:nvSpPr>
        <p:spPr>
          <a:xfrm>
            <a:off x="9914261" y="3288895"/>
            <a:ext cx="1036341" cy="1384995"/>
          </a:xfrm>
          <a:prstGeom prst="rect">
            <a:avLst/>
          </a:prstGeom>
          <a:noFill/>
        </p:spPr>
        <p:txBody>
          <a:bodyPr wrap="square" rtlCol="0">
            <a:spAutoFit/>
          </a:bodyPr>
          <a:lstStyle/>
          <a:p>
            <a:r>
              <a:rPr lang="en-US" sz="6600" b="1" dirty="0">
                <a:latin typeface="BentonSansCond Regular" panose="02000606040000020004" pitchFamily="50" charset="0"/>
              </a:rPr>
              <a:t>15</a:t>
            </a:r>
            <a:endParaRPr lang="en-US" dirty="0">
              <a:latin typeface="BentonSansCond Regular" panose="02000606040000020004" pitchFamily="50" charset="0"/>
            </a:endParaRPr>
          </a:p>
          <a:p>
            <a:endParaRPr lang="en-US" dirty="0"/>
          </a:p>
        </p:txBody>
      </p:sp>
      <p:pic>
        <p:nvPicPr>
          <p:cNvPr id="22" name="Picture 21">
            <a:extLst>
              <a:ext uri="{FF2B5EF4-FFF2-40B4-BE49-F238E27FC236}">
                <a16:creationId xmlns:a16="http://schemas.microsoft.com/office/drawing/2014/main" id="{E374BCC8-62EC-4127-9FB2-FCF8E688F13C}"/>
              </a:ext>
            </a:extLst>
          </p:cNvPr>
          <p:cNvPicPr>
            <a:picLocks noChangeAspect="1"/>
          </p:cNvPicPr>
          <p:nvPr/>
        </p:nvPicPr>
        <p:blipFill>
          <a:blip r:embed="rId12"/>
          <a:stretch>
            <a:fillRect/>
          </a:stretch>
        </p:blipFill>
        <p:spPr>
          <a:xfrm>
            <a:off x="857409" y="5667076"/>
            <a:ext cx="1941649" cy="1127532"/>
          </a:xfrm>
          <a:prstGeom prst="rect">
            <a:avLst/>
          </a:prstGeom>
        </p:spPr>
      </p:pic>
    </p:spTree>
    <p:extLst>
      <p:ext uri="{BB962C8B-B14F-4D97-AF65-F5344CB8AC3E}">
        <p14:creationId xmlns:p14="http://schemas.microsoft.com/office/powerpoint/2010/main" val="2058132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617784" y="1034981"/>
            <a:ext cx="9924841" cy="3970318"/>
          </a:xfrm>
          <a:prstGeom prst="rect">
            <a:avLst/>
          </a:prstGeom>
          <a:noFill/>
        </p:spPr>
        <p:txBody>
          <a:bodyPr wrap="square" rtlCol="0">
            <a:spAutoFit/>
          </a:bodyPr>
          <a:lstStyle/>
          <a:p>
            <a:pPr marL="285750" indent="-285750">
              <a:buFont typeface="Arial" panose="020B0604020202020204" pitchFamily="34" charset="0"/>
              <a:buChar char="•"/>
            </a:pPr>
            <a:endParaRPr lang="en-US" dirty="0">
              <a:latin typeface="BentonSansCond Regular" panose="02000606040000020004" pitchFamily="50" charset="0"/>
            </a:endParaRPr>
          </a:p>
          <a:p>
            <a:pPr marL="285750" indent="-285750">
              <a:buFont typeface="Arial" panose="020B0604020202020204" pitchFamily="34" charset="0"/>
              <a:buChar char="•"/>
            </a:pPr>
            <a:r>
              <a:rPr lang="en-US" dirty="0">
                <a:latin typeface="BentonSansCond Regular" panose="02000606040000020004" pitchFamily="50" charset="0"/>
              </a:rPr>
              <a:t>Connect with the ASE for STEM – kids' interaction in aviation may help growth, make scholarships available</a:t>
            </a:r>
          </a:p>
          <a:p>
            <a:pPr marL="285750" indent="-285750">
              <a:buFont typeface="Arial" panose="020B0604020202020204" pitchFamily="34" charset="0"/>
              <a:buChar char="•"/>
            </a:pPr>
            <a:r>
              <a:rPr lang="en-US" dirty="0">
                <a:latin typeface="BentonSansCond Regular" panose="02000606040000020004" pitchFamily="50" charset="0"/>
              </a:rPr>
              <a:t>Cleveland airport has a women’s aviation club that partners with history center</a:t>
            </a:r>
          </a:p>
          <a:p>
            <a:pPr marL="285750" indent="-285750">
              <a:buFont typeface="Arial" panose="020B0604020202020204" pitchFamily="34" charset="0"/>
              <a:buChar char="•"/>
            </a:pPr>
            <a:r>
              <a:rPr lang="en-US" dirty="0">
                <a:latin typeface="BentonSansCond Regular" panose="02000606040000020004" pitchFamily="50" charset="0"/>
              </a:rPr>
              <a:t>Wright Patterson Airforce base </a:t>
            </a:r>
          </a:p>
          <a:p>
            <a:pPr marL="285750" indent="-285750">
              <a:buFont typeface="Arial" panose="020B0604020202020204" pitchFamily="34" charset="0"/>
              <a:buChar char="•"/>
            </a:pPr>
            <a:r>
              <a:rPr lang="en-US" dirty="0">
                <a:latin typeface="BentonSansCond Regular" panose="02000606040000020004" pitchFamily="50" charset="0"/>
              </a:rPr>
              <a:t>Glad they are thinking this way even if it is a little lofty</a:t>
            </a:r>
          </a:p>
          <a:p>
            <a:pPr marL="285750" indent="-285750">
              <a:buFont typeface="Arial" panose="020B0604020202020204" pitchFamily="34" charset="0"/>
              <a:buChar char="•"/>
            </a:pPr>
            <a:r>
              <a:rPr lang="en-US" dirty="0">
                <a:latin typeface="BentonSansCond Regular" panose="02000606040000020004" pitchFamily="50" charset="0"/>
              </a:rPr>
              <a:t>Airshows should be a yearly occurrence</a:t>
            </a:r>
          </a:p>
          <a:p>
            <a:pPr marL="285750" indent="-285750">
              <a:buFont typeface="Arial" panose="020B0604020202020204" pitchFamily="34" charset="0"/>
              <a:buChar char="•"/>
            </a:pPr>
            <a:r>
              <a:rPr lang="en-US" dirty="0">
                <a:latin typeface="BentonSansCond Regular" panose="02000606040000020004" pitchFamily="50" charset="0"/>
              </a:rPr>
              <a:t>Drone demonstrations</a:t>
            </a:r>
          </a:p>
          <a:p>
            <a:pPr marL="285750" indent="-285750">
              <a:buFont typeface="Arial" panose="020B0604020202020204" pitchFamily="34" charset="0"/>
              <a:buChar char="•"/>
            </a:pPr>
            <a:r>
              <a:rPr lang="en-US" dirty="0">
                <a:latin typeface="BentonSansCond Regular" panose="02000606040000020004" pitchFamily="50" charset="0"/>
              </a:rPr>
              <a:t>Discover Flight – partner with ASE</a:t>
            </a:r>
          </a:p>
          <a:p>
            <a:pPr marL="285750" indent="-285750">
              <a:buFont typeface="Arial" panose="020B0604020202020204" pitchFamily="34" charset="0"/>
              <a:buChar char="•"/>
            </a:pPr>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A2DAB6F6-2B36-4AF2-837B-4AA7C9567E3A}"/>
              </a:ext>
            </a:extLst>
          </p:cNvPr>
          <p:cNvSpPr txBox="1"/>
          <p:nvPr/>
        </p:nvSpPr>
        <p:spPr>
          <a:xfrm>
            <a:off x="538843" y="422031"/>
            <a:ext cx="6561574" cy="369332"/>
          </a:xfrm>
          <a:prstGeom prst="rect">
            <a:avLst/>
          </a:prstGeom>
          <a:noFill/>
        </p:spPr>
        <p:txBody>
          <a:bodyPr wrap="square" rtlCol="0">
            <a:spAutoFit/>
          </a:bodyPr>
          <a:lstStyle/>
          <a:p>
            <a:r>
              <a:rPr lang="en-US" b="1" dirty="0">
                <a:latin typeface="BentonSansCond Regular" panose="02000606040000020004" pitchFamily="50" charset="0"/>
              </a:rPr>
              <a:t>Any last thoughts?</a:t>
            </a:r>
          </a:p>
        </p:txBody>
      </p:sp>
      <p:pic>
        <p:nvPicPr>
          <p:cNvPr id="6" name="Picture 5">
            <a:extLst>
              <a:ext uri="{FF2B5EF4-FFF2-40B4-BE49-F238E27FC236}">
                <a16:creationId xmlns:a16="http://schemas.microsoft.com/office/drawing/2014/main" id="{FFC1A7A4-B352-4E2D-A6AD-BEA202D65B1B}"/>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549287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CA24DAF2-83F3-4C7A-9403-21DFC58D7E71}"/>
              </a:ext>
            </a:extLst>
          </p:cNvPr>
          <p:cNvSpPr txBox="1">
            <a:spLocks/>
          </p:cNvSpPr>
          <p:nvPr/>
        </p:nvSpPr>
        <p:spPr>
          <a:xfrm>
            <a:off x="563418" y="1006463"/>
            <a:ext cx="11628582" cy="12727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BentonSansCond Regular" panose="02000606040000020004" pitchFamily="50" charset="0"/>
              </a:rPr>
              <a:t>To be the regional hub for aviation business activity, economic growth,                                                     and a gateway to southern Indiana’s infrastructural future.</a:t>
            </a:r>
          </a:p>
          <a:p>
            <a:endParaRPr lang="en-US" dirty="0">
              <a:latin typeface="BentonSansCond Regular" panose="02000606040000020004" pitchFamily="50" charset="0"/>
            </a:endParaRPr>
          </a:p>
          <a:p>
            <a:endParaRPr lang="en-US" dirty="0">
              <a:latin typeface="BentonSansCond Regular" panose="02000606040000020004" pitchFamily="50" charset="0"/>
            </a:endParaRPr>
          </a:p>
        </p:txBody>
      </p:sp>
      <p:sp>
        <p:nvSpPr>
          <p:cNvPr id="4" name="TextBox 3">
            <a:extLst>
              <a:ext uri="{FF2B5EF4-FFF2-40B4-BE49-F238E27FC236}">
                <a16:creationId xmlns:a16="http://schemas.microsoft.com/office/drawing/2014/main" id="{C9B12516-4287-4710-BBCF-70AF37530018}"/>
              </a:ext>
            </a:extLst>
          </p:cNvPr>
          <p:cNvSpPr txBox="1"/>
          <p:nvPr/>
        </p:nvSpPr>
        <p:spPr>
          <a:xfrm>
            <a:off x="9746901" y="5635912"/>
            <a:ext cx="1917788" cy="646331"/>
          </a:xfrm>
          <a:prstGeom prst="rect">
            <a:avLst/>
          </a:prstGeom>
          <a:noFill/>
        </p:spPr>
        <p:txBody>
          <a:bodyPr wrap="square" rtlCol="0">
            <a:spAutoFit/>
          </a:bodyPr>
          <a:lstStyle/>
          <a:p>
            <a:r>
              <a:rPr lang="en-US" b="1" dirty="0">
                <a:latin typeface="BentonSansCond Regular" panose="02000606040000020004" pitchFamily="50" charset="0"/>
              </a:rPr>
              <a:t>Vision Statement</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Content Placeholder 2">
            <a:extLst>
              <a:ext uri="{FF2B5EF4-FFF2-40B4-BE49-F238E27FC236}">
                <a16:creationId xmlns:a16="http://schemas.microsoft.com/office/drawing/2014/main" id="{3723C7DB-EC28-42FF-A87D-9158D0ADC89D}"/>
              </a:ext>
            </a:extLst>
          </p:cNvPr>
          <p:cNvSpPr txBox="1">
            <a:spLocks/>
          </p:cNvSpPr>
          <p:nvPr/>
        </p:nvSpPr>
        <p:spPr>
          <a:xfrm>
            <a:off x="2564714" y="4172252"/>
            <a:ext cx="7625989" cy="12727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US" dirty="0">
                <a:latin typeface="BentonSansCond Regular" panose="02000606040000020004" pitchFamily="50" charset="0"/>
              </a:rPr>
              <a:t>To be a valuable partner in untapping the economic potential of our regional Indiana communities. </a:t>
            </a:r>
          </a:p>
          <a:p>
            <a:endParaRPr lang="en-US" dirty="0">
              <a:latin typeface="BentonSansCond Regular" panose="02000606040000020004" pitchFamily="50" charset="0"/>
            </a:endParaRPr>
          </a:p>
          <a:p>
            <a:endParaRPr lang="en-US" dirty="0">
              <a:latin typeface="BentonSansCond Regular" panose="02000606040000020004" pitchFamily="50" charset="0"/>
            </a:endParaRPr>
          </a:p>
        </p:txBody>
      </p:sp>
      <p:sp>
        <p:nvSpPr>
          <p:cNvPr id="7" name="Content Placeholder 2">
            <a:extLst>
              <a:ext uri="{FF2B5EF4-FFF2-40B4-BE49-F238E27FC236}">
                <a16:creationId xmlns:a16="http://schemas.microsoft.com/office/drawing/2014/main" id="{63513A6B-7421-4934-8906-539E5D1C0358}"/>
              </a:ext>
            </a:extLst>
          </p:cNvPr>
          <p:cNvSpPr txBox="1">
            <a:spLocks/>
          </p:cNvSpPr>
          <p:nvPr/>
        </p:nvSpPr>
        <p:spPr>
          <a:xfrm>
            <a:off x="431534" y="2589357"/>
            <a:ext cx="11628582" cy="127274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latin typeface="BentonSansCond Regular" panose="02000606040000020004" pitchFamily="50" charset="0"/>
              </a:rPr>
              <a:t>To be the regional hub for aviation business activity, and a gateway                                                                  for economic growth.                                                     </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p:txBody>
      </p:sp>
      <p:pic>
        <p:nvPicPr>
          <p:cNvPr id="8" name="Picture 7">
            <a:extLst>
              <a:ext uri="{FF2B5EF4-FFF2-40B4-BE49-F238E27FC236}">
                <a16:creationId xmlns:a16="http://schemas.microsoft.com/office/drawing/2014/main" id="{AD5E79DA-F872-409C-B947-046FA063BFAF}"/>
              </a:ext>
            </a:extLst>
          </p:cNvPr>
          <p:cNvPicPr>
            <a:picLocks noChangeAspect="1"/>
          </p:cNvPicPr>
          <p:nvPr/>
        </p:nvPicPr>
        <p:blipFill>
          <a:blip r:embed="rId2"/>
          <a:stretch>
            <a:fillRect/>
          </a:stretch>
        </p:blipFill>
        <p:spPr>
          <a:xfrm>
            <a:off x="711563" y="5515912"/>
            <a:ext cx="2043326" cy="1186577"/>
          </a:xfrm>
          <a:prstGeom prst="rect">
            <a:avLst/>
          </a:prstGeom>
        </p:spPr>
      </p:pic>
      <p:sp>
        <p:nvSpPr>
          <p:cNvPr id="2" name="TextBox 1">
            <a:extLst>
              <a:ext uri="{FF2B5EF4-FFF2-40B4-BE49-F238E27FC236}">
                <a16:creationId xmlns:a16="http://schemas.microsoft.com/office/drawing/2014/main" id="{480A21A4-2BBA-43A3-B7CA-7D7BEE1A252F}"/>
              </a:ext>
            </a:extLst>
          </p:cNvPr>
          <p:cNvSpPr txBox="1"/>
          <p:nvPr/>
        </p:nvSpPr>
        <p:spPr>
          <a:xfrm>
            <a:off x="1019907" y="1006463"/>
            <a:ext cx="914400" cy="369332"/>
          </a:xfrm>
          <a:prstGeom prst="rect">
            <a:avLst/>
          </a:prstGeom>
          <a:noFill/>
        </p:spPr>
        <p:txBody>
          <a:bodyPr wrap="square" rtlCol="0">
            <a:spAutoFit/>
          </a:bodyPr>
          <a:lstStyle/>
          <a:p>
            <a:r>
              <a:rPr lang="en-US" dirty="0"/>
              <a:t>1.</a:t>
            </a:r>
          </a:p>
        </p:txBody>
      </p:sp>
      <p:sp>
        <p:nvSpPr>
          <p:cNvPr id="9" name="TextBox 8">
            <a:extLst>
              <a:ext uri="{FF2B5EF4-FFF2-40B4-BE49-F238E27FC236}">
                <a16:creationId xmlns:a16="http://schemas.microsoft.com/office/drawing/2014/main" id="{3C4D9423-3D72-4045-BCC7-A1F2FDC85141}"/>
              </a:ext>
            </a:extLst>
          </p:cNvPr>
          <p:cNvSpPr txBox="1"/>
          <p:nvPr/>
        </p:nvSpPr>
        <p:spPr>
          <a:xfrm>
            <a:off x="1019907" y="2536325"/>
            <a:ext cx="914400" cy="369332"/>
          </a:xfrm>
          <a:prstGeom prst="rect">
            <a:avLst/>
          </a:prstGeom>
          <a:noFill/>
        </p:spPr>
        <p:txBody>
          <a:bodyPr wrap="square" rtlCol="0">
            <a:spAutoFit/>
          </a:bodyPr>
          <a:lstStyle/>
          <a:p>
            <a:r>
              <a:rPr lang="en-US" dirty="0"/>
              <a:t>2.</a:t>
            </a:r>
          </a:p>
        </p:txBody>
      </p:sp>
      <p:sp>
        <p:nvSpPr>
          <p:cNvPr id="11" name="TextBox 10">
            <a:extLst>
              <a:ext uri="{FF2B5EF4-FFF2-40B4-BE49-F238E27FC236}">
                <a16:creationId xmlns:a16="http://schemas.microsoft.com/office/drawing/2014/main" id="{813073CA-2E1B-4B76-A398-921A8CB67DB1}"/>
              </a:ext>
            </a:extLst>
          </p:cNvPr>
          <p:cNvSpPr txBox="1"/>
          <p:nvPr/>
        </p:nvSpPr>
        <p:spPr>
          <a:xfrm>
            <a:off x="1019907" y="4171694"/>
            <a:ext cx="914400"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1628878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5269954-117D-4F83-B23F-2CE8B0FA0F15}"/>
              </a:ext>
            </a:extLst>
          </p:cNvPr>
          <p:cNvSpPr txBox="1"/>
          <p:nvPr/>
        </p:nvSpPr>
        <p:spPr>
          <a:xfrm>
            <a:off x="2111720" y="311624"/>
            <a:ext cx="8192530" cy="2395143"/>
          </a:xfrm>
          <a:prstGeom prst="rect">
            <a:avLst/>
          </a:prstGeom>
          <a:noFill/>
        </p:spPr>
        <p:txBody>
          <a:bodyPr wrap="square">
            <a:spAutoFit/>
          </a:bodyPr>
          <a:lstStyle/>
          <a:p>
            <a:pPr algn="ctr">
              <a:lnSpc>
                <a:spcPct val="120000"/>
              </a:lnSpc>
            </a:pPr>
            <a:r>
              <a:rPr lang="en-US" dirty="0">
                <a:latin typeface="BentonSansCond Regular" panose="02000606040000020004" pitchFamily="50" charset="0"/>
              </a:rPr>
              <a:t>To contribute and generate economic benefit to the community and region by providing uncompromised safety, exceptional quality and unparallel customer service in an environment that not only services our aviation community, but equally fosters collaborative partnerships with local leaders and business organization to create an environment where all the community feels welcome and recognizes opportunity.</a:t>
            </a:r>
          </a:p>
          <a:p>
            <a:pPr algn="ctr">
              <a:lnSpc>
                <a:spcPct val="120000"/>
              </a:lnSpc>
            </a:pPr>
            <a:endParaRPr lang="en-US" dirty="0">
              <a:latin typeface="BentonSansCond Regular" panose="02000606040000020004" pitchFamily="50" charset="0"/>
            </a:endParaRPr>
          </a:p>
          <a:p>
            <a:pPr algn="ctr">
              <a:lnSpc>
                <a:spcPct val="120000"/>
              </a:lnSpc>
            </a:pPr>
            <a:endParaRPr lang="en-US" dirty="0">
              <a:latin typeface="BentonSansCond Regular" panose="02000606040000020004" pitchFamily="50" charset="0"/>
            </a:endParaRPr>
          </a:p>
        </p:txBody>
      </p:sp>
      <p:sp>
        <p:nvSpPr>
          <p:cNvPr id="12" name="TextBox 11">
            <a:extLst>
              <a:ext uri="{FF2B5EF4-FFF2-40B4-BE49-F238E27FC236}">
                <a16:creationId xmlns:a16="http://schemas.microsoft.com/office/drawing/2014/main" id="{682C31EB-0CBA-4B8E-B15D-A0F767311A1C}"/>
              </a:ext>
            </a:extLst>
          </p:cNvPr>
          <p:cNvSpPr txBox="1"/>
          <p:nvPr/>
        </p:nvSpPr>
        <p:spPr>
          <a:xfrm>
            <a:off x="9616273" y="5635912"/>
            <a:ext cx="2048416" cy="646331"/>
          </a:xfrm>
          <a:prstGeom prst="rect">
            <a:avLst/>
          </a:prstGeom>
          <a:noFill/>
        </p:spPr>
        <p:txBody>
          <a:bodyPr wrap="square" rtlCol="0">
            <a:spAutoFit/>
          </a:bodyPr>
          <a:lstStyle/>
          <a:p>
            <a:r>
              <a:rPr lang="en-US" b="1" dirty="0">
                <a:latin typeface="BentonSansCond Regular" panose="02000606040000020004" pitchFamily="50" charset="0"/>
              </a:rPr>
              <a:t>Mission Statement</a:t>
            </a:r>
            <a:endParaRPr lang="en-US" dirty="0">
              <a:latin typeface="BentonSansCond Regular" panose="02000606040000020004" pitchFamily="50" charset="0"/>
            </a:endParaRPr>
          </a:p>
          <a:p>
            <a:endParaRPr lang="en-US" dirty="0"/>
          </a:p>
        </p:txBody>
      </p:sp>
      <p:sp>
        <p:nvSpPr>
          <p:cNvPr id="18" name="Rectangle 17">
            <a:extLst>
              <a:ext uri="{FF2B5EF4-FFF2-40B4-BE49-F238E27FC236}">
                <a16:creationId xmlns:a16="http://schemas.microsoft.com/office/drawing/2014/main" id="{E476590A-0BE4-47B6-9D49-E03CC04B2842}"/>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67BA4AF6-12A4-4417-A960-80C41EA0772B}"/>
              </a:ext>
            </a:extLst>
          </p:cNvPr>
          <p:cNvSpPr txBox="1"/>
          <p:nvPr/>
        </p:nvSpPr>
        <p:spPr>
          <a:xfrm>
            <a:off x="2253958" y="4300566"/>
            <a:ext cx="7908053" cy="733149"/>
          </a:xfrm>
          <a:prstGeom prst="rect">
            <a:avLst/>
          </a:prstGeom>
          <a:noFill/>
        </p:spPr>
        <p:txBody>
          <a:bodyPr wrap="square" rtlCol="0">
            <a:spAutoFit/>
          </a:bodyPr>
          <a:lstStyle/>
          <a:p>
            <a:pPr algn="ctr">
              <a:lnSpc>
                <a:spcPct val="120000"/>
              </a:lnSpc>
            </a:pPr>
            <a:r>
              <a:rPr lang="en-US" dirty="0">
                <a:latin typeface="BentonSansCond Regular" panose="02000606040000020004" pitchFamily="50" charset="0"/>
              </a:rPr>
              <a:t>To provide an exceptional airport experience with a focus on people, service, general aviation, and collaborative partnerships that contribute to economic growth. </a:t>
            </a:r>
          </a:p>
        </p:txBody>
      </p:sp>
      <p:sp>
        <p:nvSpPr>
          <p:cNvPr id="6" name="TextBox 5">
            <a:extLst>
              <a:ext uri="{FF2B5EF4-FFF2-40B4-BE49-F238E27FC236}">
                <a16:creationId xmlns:a16="http://schemas.microsoft.com/office/drawing/2014/main" id="{54814B21-307E-4232-A729-5D9572021CFB}"/>
              </a:ext>
            </a:extLst>
          </p:cNvPr>
          <p:cNvSpPr txBox="1"/>
          <p:nvPr/>
        </p:nvSpPr>
        <p:spPr>
          <a:xfrm>
            <a:off x="2111720" y="2589852"/>
            <a:ext cx="8192530" cy="1730345"/>
          </a:xfrm>
          <a:prstGeom prst="rect">
            <a:avLst/>
          </a:prstGeom>
          <a:noFill/>
        </p:spPr>
        <p:txBody>
          <a:bodyPr wrap="square">
            <a:spAutoFit/>
          </a:bodyPr>
          <a:lstStyle/>
          <a:p>
            <a:pPr algn="ctr">
              <a:lnSpc>
                <a:spcPct val="120000"/>
              </a:lnSpc>
            </a:pPr>
            <a:r>
              <a:rPr lang="en-US" dirty="0">
                <a:latin typeface="BentonSansCond Regular" panose="02000606040000020004" pitchFamily="50" charset="0"/>
              </a:rPr>
              <a:t>To contribute economic benefit by providing uncompromised safety, exceptional facilities and unparallel customer experience all in a location that services the aviation community and fosters collaborative partnerships within the region, so all feel welcome and encouraged to grow. </a:t>
            </a:r>
          </a:p>
          <a:p>
            <a:pPr algn="ctr">
              <a:lnSpc>
                <a:spcPct val="120000"/>
              </a:lnSpc>
            </a:pPr>
            <a:endParaRPr lang="en-US" dirty="0">
              <a:latin typeface="BentonSansCond Regular" panose="02000606040000020004" pitchFamily="50" charset="0"/>
            </a:endParaRPr>
          </a:p>
        </p:txBody>
      </p:sp>
      <p:pic>
        <p:nvPicPr>
          <p:cNvPr id="7" name="Picture 6">
            <a:extLst>
              <a:ext uri="{FF2B5EF4-FFF2-40B4-BE49-F238E27FC236}">
                <a16:creationId xmlns:a16="http://schemas.microsoft.com/office/drawing/2014/main" id="{4062AC63-98C0-4BA4-B1FC-E66A1F3A4290}"/>
              </a:ext>
            </a:extLst>
          </p:cNvPr>
          <p:cNvPicPr>
            <a:picLocks noChangeAspect="1"/>
          </p:cNvPicPr>
          <p:nvPr/>
        </p:nvPicPr>
        <p:blipFill>
          <a:blip r:embed="rId2"/>
          <a:stretch>
            <a:fillRect/>
          </a:stretch>
        </p:blipFill>
        <p:spPr>
          <a:xfrm>
            <a:off x="711563" y="5515912"/>
            <a:ext cx="2043326" cy="1186577"/>
          </a:xfrm>
          <a:prstGeom prst="rect">
            <a:avLst/>
          </a:prstGeom>
        </p:spPr>
      </p:pic>
      <p:sp>
        <p:nvSpPr>
          <p:cNvPr id="3" name="TextBox 2">
            <a:extLst>
              <a:ext uri="{FF2B5EF4-FFF2-40B4-BE49-F238E27FC236}">
                <a16:creationId xmlns:a16="http://schemas.microsoft.com/office/drawing/2014/main" id="{0FB2BA2B-03DB-40C7-8EF1-1F875945724E}"/>
              </a:ext>
            </a:extLst>
          </p:cNvPr>
          <p:cNvSpPr txBox="1"/>
          <p:nvPr/>
        </p:nvSpPr>
        <p:spPr>
          <a:xfrm>
            <a:off x="483079" y="491706"/>
            <a:ext cx="750498" cy="369332"/>
          </a:xfrm>
          <a:prstGeom prst="rect">
            <a:avLst/>
          </a:prstGeom>
          <a:noFill/>
        </p:spPr>
        <p:txBody>
          <a:bodyPr wrap="square" rtlCol="0">
            <a:spAutoFit/>
          </a:bodyPr>
          <a:lstStyle/>
          <a:p>
            <a:r>
              <a:rPr lang="en-US" dirty="0"/>
              <a:t>1.</a:t>
            </a:r>
          </a:p>
        </p:txBody>
      </p:sp>
      <p:sp>
        <p:nvSpPr>
          <p:cNvPr id="9" name="TextBox 8">
            <a:extLst>
              <a:ext uri="{FF2B5EF4-FFF2-40B4-BE49-F238E27FC236}">
                <a16:creationId xmlns:a16="http://schemas.microsoft.com/office/drawing/2014/main" id="{F21104F9-FFBE-4420-8339-6410BFCCCF09}"/>
              </a:ext>
            </a:extLst>
          </p:cNvPr>
          <p:cNvSpPr txBox="1"/>
          <p:nvPr/>
        </p:nvSpPr>
        <p:spPr>
          <a:xfrm>
            <a:off x="483079" y="2872597"/>
            <a:ext cx="750498" cy="369332"/>
          </a:xfrm>
          <a:prstGeom prst="rect">
            <a:avLst/>
          </a:prstGeom>
          <a:noFill/>
        </p:spPr>
        <p:txBody>
          <a:bodyPr wrap="square" rtlCol="0">
            <a:spAutoFit/>
          </a:bodyPr>
          <a:lstStyle/>
          <a:p>
            <a:r>
              <a:rPr lang="en-US" dirty="0"/>
              <a:t>2.</a:t>
            </a:r>
          </a:p>
        </p:txBody>
      </p:sp>
      <p:sp>
        <p:nvSpPr>
          <p:cNvPr id="10" name="TextBox 9">
            <a:extLst>
              <a:ext uri="{FF2B5EF4-FFF2-40B4-BE49-F238E27FC236}">
                <a16:creationId xmlns:a16="http://schemas.microsoft.com/office/drawing/2014/main" id="{8761BB0F-5584-4022-BFAB-C51EBF50D2DC}"/>
              </a:ext>
            </a:extLst>
          </p:cNvPr>
          <p:cNvSpPr txBox="1"/>
          <p:nvPr/>
        </p:nvSpPr>
        <p:spPr>
          <a:xfrm>
            <a:off x="483079" y="4477110"/>
            <a:ext cx="75049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3222074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DD7D7DE-A2B7-47FF-A5C0-64121A30FAD8}"/>
              </a:ext>
            </a:extLst>
          </p:cNvPr>
          <p:cNvSpPr txBox="1"/>
          <p:nvPr/>
        </p:nvSpPr>
        <p:spPr>
          <a:xfrm>
            <a:off x="9625914" y="5635912"/>
            <a:ext cx="2038775" cy="646331"/>
          </a:xfrm>
          <a:prstGeom prst="rect">
            <a:avLst/>
          </a:prstGeom>
          <a:noFill/>
        </p:spPr>
        <p:txBody>
          <a:bodyPr wrap="square" rtlCol="0">
            <a:spAutoFit/>
          </a:bodyPr>
          <a:lstStyle/>
          <a:p>
            <a:r>
              <a:rPr lang="en-US" b="1" dirty="0">
                <a:latin typeface="BentonSansCond Regular" panose="02000606040000020004" pitchFamily="50" charset="0"/>
              </a:rPr>
              <a:t>Values Statements</a:t>
            </a:r>
            <a:endParaRPr lang="en-US" dirty="0">
              <a:latin typeface="BentonSansCond Regular" panose="02000606040000020004" pitchFamily="50" charset="0"/>
            </a:endParaRPr>
          </a:p>
          <a:p>
            <a:endParaRPr lang="en-US" dirty="0"/>
          </a:p>
        </p:txBody>
      </p:sp>
      <p:sp>
        <p:nvSpPr>
          <p:cNvPr id="4" name="TextBox 3">
            <a:extLst>
              <a:ext uri="{FF2B5EF4-FFF2-40B4-BE49-F238E27FC236}">
                <a16:creationId xmlns:a16="http://schemas.microsoft.com/office/drawing/2014/main" id="{1C6C920C-ECA6-4513-B6F6-4F00879BB3A3}"/>
              </a:ext>
            </a:extLst>
          </p:cNvPr>
          <p:cNvSpPr txBox="1"/>
          <p:nvPr/>
        </p:nvSpPr>
        <p:spPr>
          <a:xfrm>
            <a:off x="1089883" y="747552"/>
            <a:ext cx="5006117" cy="1754326"/>
          </a:xfrm>
          <a:prstGeom prst="rect">
            <a:avLst/>
          </a:prstGeom>
          <a:noFill/>
        </p:spPr>
        <p:txBody>
          <a:bodyPr wrap="square" rtlCol="0">
            <a:spAutoFit/>
          </a:bodyPr>
          <a:lstStyle/>
          <a:p>
            <a:pPr algn="ctr"/>
            <a:r>
              <a:rPr lang="en-US" sz="3600" b="1" dirty="0">
                <a:solidFill>
                  <a:srgbClr val="F26419"/>
                </a:solidFill>
                <a:latin typeface="BentonSansCond Regular" panose="02000606040000020004" pitchFamily="50" charset="0"/>
                <a:cs typeface="Calibri" panose="020F0502020204030204" pitchFamily="34" charset="0"/>
              </a:rPr>
              <a:t>Conscientious</a:t>
            </a:r>
          </a:p>
          <a:p>
            <a:pPr algn="ctr"/>
            <a:r>
              <a:rPr lang="en-US" dirty="0">
                <a:latin typeface="BentonSansCond Regular" panose="02000606040000020004" pitchFamily="50" charset="0"/>
                <a:cs typeface="Calibri" panose="020F0502020204030204" pitchFamily="34" charset="0"/>
              </a:rPr>
              <a:t>Our customers and partners count on us. </a:t>
            </a:r>
          </a:p>
          <a:p>
            <a:pPr algn="ctr"/>
            <a:r>
              <a:rPr lang="en-US" dirty="0">
                <a:latin typeface="BentonSansCond Regular" panose="02000606040000020004" pitchFamily="50" charset="0"/>
                <a:cs typeface="Calibri" panose="020F0502020204030204" pitchFamily="34" charset="0"/>
              </a:rPr>
              <a:t>Our diligence and persistence in maintaining the highest standards of safety, and service ensure them we are serious in meeting their expectations.</a:t>
            </a:r>
          </a:p>
        </p:txBody>
      </p:sp>
      <p:sp>
        <p:nvSpPr>
          <p:cNvPr id="13" name="TextBox 12">
            <a:extLst>
              <a:ext uri="{FF2B5EF4-FFF2-40B4-BE49-F238E27FC236}">
                <a16:creationId xmlns:a16="http://schemas.microsoft.com/office/drawing/2014/main" id="{E9094CCC-FA15-46B2-BC88-610A4DC59753}"/>
              </a:ext>
            </a:extLst>
          </p:cNvPr>
          <p:cNvSpPr txBox="1"/>
          <p:nvPr/>
        </p:nvSpPr>
        <p:spPr>
          <a:xfrm>
            <a:off x="1948606" y="3109507"/>
            <a:ext cx="3497500" cy="1477328"/>
          </a:xfrm>
          <a:prstGeom prst="rect">
            <a:avLst/>
          </a:prstGeom>
          <a:noFill/>
        </p:spPr>
        <p:txBody>
          <a:bodyPr wrap="square" rtlCol="0">
            <a:spAutoFit/>
          </a:bodyPr>
          <a:lstStyle/>
          <a:p>
            <a:pPr algn="ctr"/>
            <a:r>
              <a:rPr lang="en-US" sz="3600" b="1" dirty="0">
                <a:solidFill>
                  <a:srgbClr val="F26419"/>
                </a:solidFill>
                <a:latin typeface="BentonSansCond Regular" panose="02000606040000020004" pitchFamily="50" charset="0"/>
                <a:cs typeface="Calibri" panose="020F0502020204030204" pitchFamily="34" charset="0"/>
              </a:rPr>
              <a:t>Be More</a:t>
            </a:r>
          </a:p>
          <a:p>
            <a:pPr algn="ctr"/>
            <a:r>
              <a:rPr lang="en-US" dirty="0">
                <a:latin typeface="BentonSansCond Regular" panose="02000606040000020004" pitchFamily="50" charset="0"/>
                <a:cs typeface="Calibri" panose="020F0502020204030204" pitchFamily="34" charset="0"/>
              </a:rPr>
              <a:t>Do more than they ask.</a:t>
            </a:r>
          </a:p>
          <a:p>
            <a:pPr algn="ctr"/>
            <a:r>
              <a:rPr lang="en-US" dirty="0">
                <a:latin typeface="BentonSansCond Regular" panose="02000606040000020004" pitchFamily="50" charset="0"/>
                <a:cs typeface="Calibri" panose="020F0502020204030204" pitchFamily="34" charset="0"/>
              </a:rPr>
              <a:t>Offer more than they know.</a:t>
            </a:r>
          </a:p>
          <a:p>
            <a:pPr algn="ctr"/>
            <a:r>
              <a:rPr lang="en-US" dirty="0">
                <a:latin typeface="BentonSansCond Regular" panose="02000606040000020004" pitchFamily="50" charset="0"/>
                <a:cs typeface="Calibri" panose="020F0502020204030204" pitchFamily="34" charset="0"/>
              </a:rPr>
              <a:t>Be more than they expect.</a:t>
            </a:r>
          </a:p>
        </p:txBody>
      </p:sp>
      <p:sp>
        <p:nvSpPr>
          <p:cNvPr id="14" name="TextBox 13">
            <a:extLst>
              <a:ext uri="{FF2B5EF4-FFF2-40B4-BE49-F238E27FC236}">
                <a16:creationId xmlns:a16="http://schemas.microsoft.com/office/drawing/2014/main" id="{5139FD05-E6D2-42AD-BF9C-36C957F611BB}"/>
              </a:ext>
            </a:extLst>
          </p:cNvPr>
          <p:cNvSpPr txBox="1"/>
          <p:nvPr/>
        </p:nvSpPr>
        <p:spPr>
          <a:xfrm>
            <a:off x="6722718" y="747552"/>
            <a:ext cx="4163977" cy="1477328"/>
          </a:xfrm>
          <a:prstGeom prst="rect">
            <a:avLst/>
          </a:prstGeom>
          <a:noFill/>
        </p:spPr>
        <p:txBody>
          <a:bodyPr wrap="square" rtlCol="0">
            <a:spAutoFit/>
          </a:bodyPr>
          <a:lstStyle/>
          <a:p>
            <a:pPr algn="ctr"/>
            <a:r>
              <a:rPr lang="en-US" sz="3600" b="1" dirty="0">
                <a:solidFill>
                  <a:srgbClr val="F26419"/>
                </a:solidFill>
                <a:latin typeface="BentonSansCond Regular" panose="02000606040000020004" pitchFamily="50" charset="0"/>
                <a:cs typeface="Calibri" panose="020F0502020204030204" pitchFamily="34" charset="0"/>
              </a:rPr>
              <a:t>Trustworthy</a:t>
            </a:r>
          </a:p>
          <a:p>
            <a:pPr algn="ctr"/>
            <a:r>
              <a:rPr lang="en-US" dirty="0">
                <a:latin typeface="BentonSansCond Regular" panose="02000606040000020004" pitchFamily="50" charset="0"/>
                <a:cs typeface="Calibri" panose="020F0502020204030204" pitchFamily="34" charset="0"/>
              </a:rPr>
              <a:t>We take your confidentiality seriously and demonstrate a dependability that encourages long-term relationships.</a:t>
            </a:r>
          </a:p>
        </p:txBody>
      </p:sp>
      <p:sp>
        <p:nvSpPr>
          <p:cNvPr id="15" name="TextBox 14">
            <a:extLst>
              <a:ext uri="{FF2B5EF4-FFF2-40B4-BE49-F238E27FC236}">
                <a16:creationId xmlns:a16="http://schemas.microsoft.com/office/drawing/2014/main" id="{8B81AB79-64A1-47B9-BC62-5F0C385F2F85}"/>
              </a:ext>
            </a:extLst>
          </p:cNvPr>
          <p:cNvSpPr txBox="1"/>
          <p:nvPr/>
        </p:nvSpPr>
        <p:spPr>
          <a:xfrm>
            <a:off x="7142455" y="3107344"/>
            <a:ext cx="3497500" cy="1754326"/>
          </a:xfrm>
          <a:prstGeom prst="rect">
            <a:avLst/>
          </a:prstGeom>
          <a:noFill/>
        </p:spPr>
        <p:txBody>
          <a:bodyPr wrap="square" rtlCol="0">
            <a:spAutoFit/>
          </a:bodyPr>
          <a:lstStyle/>
          <a:p>
            <a:pPr algn="ctr"/>
            <a:r>
              <a:rPr lang="en-US" sz="3600" b="1" dirty="0">
                <a:solidFill>
                  <a:srgbClr val="F26419"/>
                </a:solidFill>
                <a:latin typeface="BentonSansCond Regular" panose="02000606040000020004" pitchFamily="50" charset="0"/>
                <a:cs typeface="Calibri" panose="020F0502020204030204" pitchFamily="34" charset="0"/>
              </a:rPr>
              <a:t>Execute Smart</a:t>
            </a:r>
          </a:p>
          <a:p>
            <a:pPr algn="ctr"/>
            <a:r>
              <a:rPr lang="en-US" dirty="0">
                <a:latin typeface="BentonSansCond Regular" panose="02000606040000020004" pitchFamily="50" charset="0"/>
                <a:cs typeface="Calibri" panose="020F0502020204030204" pitchFamily="34" charset="0"/>
              </a:rPr>
              <a:t>Make it easy for people to do business with us. Create the tools that provide the answers, inspire the dreams and deliver the promise.</a:t>
            </a:r>
          </a:p>
        </p:txBody>
      </p:sp>
      <p:sp>
        <p:nvSpPr>
          <p:cNvPr id="22" name="Rectangle 21">
            <a:extLst>
              <a:ext uri="{FF2B5EF4-FFF2-40B4-BE49-F238E27FC236}">
                <a16:creationId xmlns:a16="http://schemas.microsoft.com/office/drawing/2014/main" id="{17D3370B-FE6E-421F-88FF-523D9B85D4B0}"/>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8" name="Picture 7">
            <a:extLst>
              <a:ext uri="{FF2B5EF4-FFF2-40B4-BE49-F238E27FC236}">
                <a16:creationId xmlns:a16="http://schemas.microsoft.com/office/drawing/2014/main" id="{190589EB-065A-4A81-88DE-E9623713D647}"/>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369840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E3D7226-CDFC-4599-B1AA-EAD13600E9C6}"/>
              </a:ext>
            </a:extLst>
          </p:cNvPr>
          <p:cNvSpPr txBox="1"/>
          <p:nvPr/>
        </p:nvSpPr>
        <p:spPr>
          <a:xfrm>
            <a:off x="8195094" y="5635912"/>
            <a:ext cx="3469595" cy="646331"/>
          </a:xfrm>
          <a:prstGeom prst="rect">
            <a:avLst/>
          </a:prstGeom>
          <a:noFill/>
        </p:spPr>
        <p:txBody>
          <a:bodyPr wrap="square" rtlCol="0">
            <a:spAutoFit/>
          </a:bodyPr>
          <a:lstStyle/>
          <a:p>
            <a:r>
              <a:rPr lang="en-US" b="1" dirty="0">
                <a:latin typeface="BentonSansCond Regular" panose="02000606040000020004" pitchFamily="50" charset="0"/>
              </a:rPr>
              <a:t>What Our Organization Believes In</a:t>
            </a:r>
            <a:endParaRPr lang="en-US" dirty="0">
              <a:latin typeface="BentonSansCond Regular" panose="02000606040000020004" pitchFamily="50" charset="0"/>
            </a:endParaRPr>
          </a:p>
          <a:p>
            <a:endParaRPr lang="en-US" dirty="0"/>
          </a:p>
        </p:txBody>
      </p:sp>
      <p:sp>
        <p:nvSpPr>
          <p:cNvPr id="18" name="Rectangle 17">
            <a:extLst>
              <a:ext uri="{FF2B5EF4-FFF2-40B4-BE49-F238E27FC236}">
                <a16:creationId xmlns:a16="http://schemas.microsoft.com/office/drawing/2014/main" id="{0B410B36-4A53-47C7-9DE5-0F7E36EE5A7C}"/>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13" name="Diagram 12">
            <a:extLst>
              <a:ext uri="{FF2B5EF4-FFF2-40B4-BE49-F238E27FC236}">
                <a16:creationId xmlns:a16="http://schemas.microsoft.com/office/drawing/2014/main" id="{294DA7C3-28DE-47FE-81DE-9B74115EAC46}"/>
              </a:ext>
            </a:extLst>
          </p:cNvPr>
          <p:cNvGraphicFramePr/>
          <p:nvPr>
            <p:extLst>
              <p:ext uri="{D42A27DB-BD31-4B8C-83A1-F6EECF244321}">
                <p14:modId xmlns:p14="http://schemas.microsoft.com/office/powerpoint/2010/main" val="4052060745"/>
              </p:ext>
            </p:extLst>
          </p:nvPr>
        </p:nvGraphicFramePr>
        <p:xfrm>
          <a:off x="2715766" y="646636"/>
          <a:ext cx="6152190" cy="4356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5A94C48B-1597-49FD-969C-796F879846CC}"/>
              </a:ext>
            </a:extLst>
          </p:cNvPr>
          <p:cNvPicPr>
            <a:picLocks noChangeAspect="1"/>
          </p:cNvPicPr>
          <p:nvPr/>
        </p:nvPicPr>
        <p:blipFill>
          <a:blip r:embed="rId7"/>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22433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49D04A-05B5-4E6A-91D3-4A36A3D073A7}"/>
              </a:ext>
            </a:extLst>
          </p:cNvPr>
          <p:cNvSpPr txBox="1"/>
          <p:nvPr/>
        </p:nvSpPr>
        <p:spPr>
          <a:xfrm>
            <a:off x="9445451" y="5635912"/>
            <a:ext cx="2219238" cy="646331"/>
          </a:xfrm>
          <a:prstGeom prst="rect">
            <a:avLst/>
          </a:prstGeom>
          <a:noFill/>
        </p:spPr>
        <p:txBody>
          <a:bodyPr wrap="square" rtlCol="0">
            <a:spAutoFit/>
          </a:bodyPr>
          <a:lstStyle/>
          <a:p>
            <a:r>
              <a:rPr lang="en-US" b="1" dirty="0">
                <a:latin typeface="BentonSansCond Regular" panose="02000606040000020004" pitchFamily="50" charset="0"/>
              </a:rPr>
              <a:t>Company Strengths</a:t>
            </a:r>
            <a:endParaRPr lang="en-US" dirty="0">
              <a:latin typeface="BentonSansCond Regular" panose="02000606040000020004" pitchFamily="50" charset="0"/>
            </a:endParaRPr>
          </a:p>
          <a:p>
            <a:endParaRPr lang="en-US" dirty="0"/>
          </a:p>
        </p:txBody>
      </p:sp>
      <p:sp>
        <p:nvSpPr>
          <p:cNvPr id="13" name="TextBox 12">
            <a:extLst>
              <a:ext uri="{FF2B5EF4-FFF2-40B4-BE49-F238E27FC236}">
                <a16:creationId xmlns:a16="http://schemas.microsoft.com/office/drawing/2014/main" id="{65E3F8E0-D217-481F-BDD1-5895CEFB0B3E}"/>
              </a:ext>
            </a:extLst>
          </p:cNvPr>
          <p:cNvSpPr txBox="1"/>
          <p:nvPr/>
        </p:nvSpPr>
        <p:spPr>
          <a:xfrm>
            <a:off x="1848880" y="610799"/>
            <a:ext cx="8494240" cy="5262979"/>
          </a:xfrm>
          <a:prstGeom prst="rect">
            <a:avLst/>
          </a:prstGeom>
          <a:noFill/>
        </p:spPr>
        <p:txBody>
          <a:bodyPr wrap="square">
            <a:spAutoFit/>
          </a:bodyPr>
          <a:lstStyle/>
          <a:p>
            <a:pPr marL="0" indent="0" algn="ctr">
              <a:buNone/>
            </a:pPr>
            <a:endParaRPr lang="en-US" dirty="0">
              <a:latin typeface="BentonSansCond Regular" panose="02000606040000020004" pitchFamily="50" charset="0"/>
            </a:endParaRPr>
          </a:p>
          <a:p>
            <a:pPr algn="ctr"/>
            <a:r>
              <a:rPr lang="en-US" sz="2000" dirty="0">
                <a:latin typeface="BentonSansCond Regular" panose="02000606040000020004" pitchFamily="50" charset="0"/>
              </a:rPr>
              <a:t>Outgoing staff who are happy to serve</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Engaged tenants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Strong infrastructure within the facility</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Leading edge amenities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A very good reputation to those that know us</a:t>
            </a:r>
            <a:br>
              <a:rPr lang="en-US" sz="2000" dirty="0">
                <a:latin typeface="BentonSansCond Regular" panose="02000606040000020004" pitchFamily="50" charset="0"/>
              </a:rPr>
            </a:b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Large amounts of land to develop</a:t>
            </a:r>
          </a:p>
          <a:p>
            <a:pPr marL="285750" indent="-285750" algn="ctr">
              <a:buFont typeface="Arial" panose="020B0604020202020204" pitchFamily="34" charset="0"/>
              <a:buChar char="•"/>
            </a:pP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FAA rules that provide connection</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A board that owns the land, instead of the county</a:t>
            </a:r>
          </a:p>
          <a:p>
            <a:pPr algn="ctr"/>
            <a:endParaRPr lang="en-US" sz="1800" dirty="0">
              <a:latin typeface="BentonSansCond Regular" panose="02000606040000020004" pitchFamily="50" charset="0"/>
            </a:endParaRPr>
          </a:p>
        </p:txBody>
      </p:sp>
      <p:sp>
        <p:nvSpPr>
          <p:cNvPr id="18" name="Rectangle 17">
            <a:extLst>
              <a:ext uri="{FF2B5EF4-FFF2-40B4-BE49-F238E27FC236}">
                <a16:creationId xmlns:a16="http://schemas.microsoft.com/office/drawing/2014/main" id="{93E76B8E-4004-480D-A177-0A0E68EFDCCA}"/>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1AD42825-D5D0-4336-BB56-9565B74A331A}"/>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078471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49D04A-05B5-4E6A-91D3-4A36A3D073A7}"/>
              </a:ext>
            </a:extLst>
          </p:cNvPr>
          <p:cNvSpPr txBox="1"/>
          <p:nvPr/>
        </p:nvSpPr>
        <p:spPr>
          <a:xfrm>
            <a:off x="9344967" y="5635912"/>
            <a:ext cx="2357956" cy="646331"/>
          </a:xfrm>
          <a:prstGeom prst="rect">
            <a:avLst/>
          </a:prstGeom>
          <a:noFill/>
        </p:spPr>
        <p:txBody>
          <a:bodyPr wrap="square" rtlCol="0">
            <a:spAutoFit/>
          </a:bodyPr>
          <a:lstStyle/>
          <a:p>
            <a:r>
              <a:rPr lang="en-US" b="1" dirty="0">
                <a:latin typeface="BentonSansCond Regular" panose="02000606040000020004" pitchFamily="50" charset="0"/>
              </a:rPr>
              <a:t>Company Weaknesses</a:t>
            </a:r>
            <a:endParaRPr lang="en-US" dirty="0">
              <a:latin typeface="BentonSansCond Regular" panose="02000606040000020004" pitchFamily="50" charset="0"/>
            </a:endParaRPr>
          </a:p>
          <a:p>
            <a:endParaRPr lang="en-US" dirty="0"/>
          </a:p>
        </p:txBody>
      </p:sp>
      <p:sp>
        <p:nvSpPr>
          <p:cNvPr id="13" name="TextBox 12">
            <a:extLst>
              <a:ext uri="{FF2B5EF4-FFF2-40B4-BE49-F238E27FC236}">
                <a16:creationId xmlns:a16="http://schemas.microsoft.com/office/drawing/2014/main" id="{65E3F8E0-D217-481F-BDD1-5895CEFB0B3E}"/>
              </a:ext>
            </a:extLst>
          </p:cNvPr>
          <p:cNvSpPr txBox="1"/>
          <p:nvPr/>
        </p:nvSpPr>
        <p:spPr>
          <a:xfrm>
            <a:off x="1256044" y="671691"/>
            <a:ext cx="9917723" cy="6186309"/>
          </a:xfrm>
          <a:prstGeom prst="rect">
            <a:avLst/>
          </a:prstGeom>
          <a:noFill/>
        </p:spPr>
        <p:txBody>
          <a:bodyPr wrap="square">
            <a:spAutoFit/>
          </a:bodyPr>
          <a:lstStyle/>
          <a:p>
            <a:pPr marL="0" indent="0" algn="ctr">
              <a:buNone/>
            </a:pPr>
            <a:endParaRPr lang="en-US" dirty="0">
              <a:latin typeface="BentonSansCond Regular" panose="02000606040000020004" pitchFamily="50" charset="0"/>
            </a:endParaRPr>
          </a:p>
          <a:p>
            <a:pPr algn="ctr"/>
            <a:r>
              <a:rPr lang="en-US" sz="2000" dirty="0">
                <a:latin typeface="BentonSansCond Regular" panose="02000606040000020004" pitchFamily="50" charset="0"/>
              </a:rPr>
              <a:t>Community members who don’t know an airport exists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Some disengaged tenants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A limited reputation or awareness on who we are and what we offer</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Non-existent marketing</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An abundance of undeveloped land that giving the impressing it can’t be developed             because of political or regulatory reasons</a:t>
            </a:r>
          </a:p>
          <a:p>
            <a:pPr algn="ctr"/>
            <a:endParaRPr lang="en-US" sz="2000" dirty="0">
              <a:solidFill>
                <a:srgbClr val="C00000"/>
              </a:solidFill>
              <a:latin typeface="BentonSansCond Regular" panose="02000606040000020004" pitchFamily="50" charset="0"/>
            </a:endParaRPr>
          </a:p>
          <a:p>
            <a:pPr algn="ctr"/>
            <a:r>
              <a:rPr lang="en-US" sz="2000" dirty="0">
                <a:latin typeface="BentonSansCond Regular" panose="02000606040000020004" pitchFamily="50" charset="0"/>
              </a:rPr>
              <a:t>Location by many is considered on the “fringe” with limited traffic</a:t>
            </a:r>
          </a:p>
          <a:p>
            <a:pPr algn="ctr"/>
            <a:endParaRPr lang="en-US" sz="2000" dirty="0">
              <a:solidFill>
                <a:srgbClr val="C00000"/>
              </a:solidFill>
              <a:latin typeface="BentonSansCond Regular" panose="02000606040000020004" pitchFamily="50" charset="0"/>
            </a:endParaRPr>
          </a:p>
          <a:p>
            <a:pPr algn="ctr"/>
            <a:endParaRPr lang="en-US" sz="2000" dirty="0">
              <a:solidFill>
                <a:srgbClr val="C00000"/>
              </a:solidFill>
              <a:latin typeface="BentonSansCond Regular" panose="02000606040000020004" pitchFamily="50" charset="0"/>
            </a:endParaRPr>
          </a:p>
          <a:p>
            <a:pPr algn="ctr"/>
            <a:endParaRPr lang="en-US" sz="2000" dirty="0">
              <a:solidFill>
                <a:srgbClr val="C00000"/>
              </a:solidFill>
              <a:latin typeface="BentonSansCond Regular" panose="02000606040000020004" pitchFamily="50" charset="0"/>
            </a:endParaRPr>
          </a:p>
          <a:p>
            <a:pPr algn="ctr"/>
            <a:br>
              <a:rPr lang="en-US" sz="2000" dirty="0">
                <a:latin typeface="BentonSansCond Regular" panose="02000606040000020004" pitchFamily="50" charset="0"/>
              </a:rPr>
            </a:br>
            <a:endParaRPr lang="en-US" sz="2000" dirty="0">
              <a:latin typeface="BentonSansCond Regular" panose="02000606040000020004" pitchFamily="50" charset="0"/>
            </a:endParaRPr>
          </a:p>
          <a:p>
            <a:pPr algn="ctr"/>
            <a:endParaRPr lang="en-US" sz="2000" dirty="0">
              <a:highlight>
                <a:srgbClr val="FFFF00"/>
              </a:highlight>
              <a:latin typeface="BentonSansCond Regular" panose="02000606040000020004" pitchFamily="50" charset="0"/>
            </a:endParaRPr>
          </a:p>
          <a:p>
            <a:pPr marL="285750" indent="-285750" algn="ctr">
              <a:buFont typeface="Arial" panose="020B0604020202020204" pitchFamily="34" charset="0"/>
              <a:buChar char="•"/>
            </a:pPr>
            <a:endParaRPr lang="en-US" sz="1800" dirty="0">
              <a:latin typeface="BentonSansCond Regular" panose="02000606040000020004" pitchFamily="50" charset="0"/>
            </a:endParaRPr>
          </a:p>
        </p:txBody>
      </p:sp>
      <p:sp>
        <p:nvSpPr>
          <p:cNvPr id="18" name="Rectangle 17">
            <a:extLst>
              <a:ext uri="{FF2B5EF4-FFF2-40B4-BE49-F238E27FC236}">
                <a16:creationId xmlns:a16="http://schemas.microsoft.com/office/drawing/2014/main" id="{554FA77F-57DE-46B4-B8FC-7F767CDA251F}"/>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4CB98171-4A17-4D22-BDAB-87B9DE533395}"/>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22362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49D04A-05B5-4E6A-91D3-4A36A3D073A7}"/>
              </a:ext>
            </a:extLst>
          </p:cNvPr>
          <p:cNvSpPr txBox="1"/>
          <p:nvPr/>
        </p:nvSpPr>
        <p:spPr>
          <a:xfrm>
            <a:off x="9324870" y="5635912"/>
            <a:ext cx="2339819" cy="646331"/>
          </a:xfrm>
          <a:prstGeom prst="rect">
            <a:avLst/>
          </a:prstGeom>
          <a:noFill/>
        </p:spPr>
        <p:txBody>
          <a:bodyPr wrap="square" rtlCol="0">
            <a:spAutoFit/>
          </a:bodyPr>
          <a:lstStyle/>
          <a:p>
            <a:r>
              <a:rPr lang="en-US" b="1" dirty="0">
                <a:latin typeface="BentonSansCond Regular" panose="02000606040000020004" pitchFamily="50" charset="0"/>
              </a:rPr>
              <a:t>Market Opportunities</a:t>
            </a:r>
            <a:endParaRPr lang="en-US" dirty="0">
              <a:latin typeface="BentonSansCond Regular" panose="02000606040000020004" pitchFamily="50" charset="0"/>
            </a:endParaRPr>
          </a:p>
          <a:p>
            <a:endParaRPr lang="en-US" dirty="0"/>
          </a:p>
        </p:txBody>
      </p:sp>
      <p:sp>
        <p:nvSpPr>
          <p:cNvPr id="13" name="TextBox 12">
            <a:extLst>
              <a:ext uri="{FF2B5EF4-FFF2-40B4-BE49-F238E27FC236}">
                <a16:creationId xmlns:a16="http://schemas.microsoft.com/office/drawing/2014/main" id="{65E3F8E0-D217-481F-BDD1-5895CEFB0B3E}"/>
              </a:ext>
            </a:extLst>
          </p:cNvPr>
          <p:cNvSpPr txBox="1"/>
          <p:nvPr/>
        </p:nvSpPr>
        <p:spPr>
          <a:xfrm>
            <a:off x="1848880" y="892153"/>
            <a:ext cx="8494240" cy="4339650"/>
          </a:xfrm>
          <a:prstGeom prst="rect">
            <a:avLst/>
          </a:prstGeom>
          <a:noFill/>
        </p:spPr>
        <p:txBody>
          <a:bodyPr wrap="square">
            <a:spAutoFit/>
          </a:bodyPr>
          <a:lstStyle/>
          <a:p>
            <a:pPr marL="0" indent="0" algn="ctr">
              <a:buNone/>
            </a:pPr>
            <a:endParaRPr lang="en-US" dirty="0">
              <a:latin typeface="BentonSansCond Regular" panose="02000606040000020004" pitchFamily="50" charset="0"/>
            </a:endParaRPr>
          </a:p>
          <a:p>
            <a:pPr algn="ctr"/>
            <a:r>
              <a:rPr lang="en-US" sz="2000" dirty="0">
                <a:latin typeface="BentonSansCond Regular" panose="02000606040000020004" pitchFamily="50" charset="0"/>
              </a:rPr>
              <a:t>Non-aviation businesses utilizing land near MCA and creating traffic and interest</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Large national businesses looking for easy to access, competitively priced land</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Clean energy becoming more desired – giving new growth opportunities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Developers looking for land to meet client needs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Organic westside growth</a:t>
            </a:r>
            <a:br>
              <a:rPr lang="en-US" sz="2000" dirty="0">
                <a:latin typeface="BentonSansCond Regular" panose="02000606040000020004" pitchFamily="50" charset="0"/>
              </a:rPr>
            </a:b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Independent pilots and companies looking for airports easy to use</a:t>
            </a:r>
          </a:p>
          <a:p>
            <a:pPr marL="285750" indent="-285750" algn="ctr">
              <a:buFont typeface="Arial" panose="020B0604020202020204" pitchFamily="34" charset="0"/>
              <a:buChar char="•"/>
            </a:pPr>
            <a:endParaRPr lang="en-US" sz="2000" dirty="0">
              <a:latin typeface="BentonSansCond Regular" panose="02000606040000020004" pitchFamily="50" charset="0"/>
            </a:endParaRPr>
          </a:p>
          <a:p>
            <a:pPr algn="ctr"/>
            <a:endParaRPr lang="en-US" sz="1800" dirty="0">
              <a:latin typeface="BentonSansCond Regular" panose="02000606040000020004" pitchFamily="50" charset="0"/>
            </a:endParaRPr>
          </a:p>
        </p:txBody>
      </p:sp>
      <p:sp>
        <p:nvSpPr>
          <p:cNvPr id="18" name="Rectangle 17">
            <a:extLst>
              <a:ext uri="{FF2B5EF4-FFF2-40B4-BE49-F238E27FC236}">
                <a16:creationId xmlns:a16="http://schemas.microsoft.com/office/drawing/2014/main" id="{93E76B8E-4004-480D-A177-0A0E68EFDCCA}"/>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06EF7B0F-906B-4193-B557-C83EDA21A972}"/>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2620878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49D04A-05B5-4E6A-91D3-4A36A3D073A7}"/>
              </a:ext>
            </a:extLst>
          </p:cNvPr>
          <p:cNvSpPr txBox="1"/>
          <p:nvPr/>
        </p:nvSpPr>
        <p:spPr>
          <a:xfrm>
            <a:off x="9849678" y="5635912"/>
            <a:ext cx="1815011" cy="646331"/>
          </a:xfrm>
          <a:prstGeom prst="rect">
            <a:avLst/>
          </a:prstGeom>
          <a:noFill/>
        </p:spPr>
        <p:txBody>
          <a:bodyPr wrap="square" rtlCol="0">
            <a:spAutoFit/>
          </a:bodyPr>
          <a:lstStyle/>
          <a:p>
            <a:r>
              <a:rPr lang="en-US" b="1" dirty="0">
                <a:latin typeface="BentonSansCond Regular" panose="02000606040000020004" pitchFamily="50" charset="0"/>
              </a:rPr>
              <a:t>Market Threats</a:t>
            </a:r>
            <a:endParaRPr lang="en-US" dirty="0">
              <a:latin typeface="BentonSansCond Regular" panose="02000606040000020004" pitchFamily="50" charset="0"/>
            </a:endParaRPr>
          </a:p>
          <a:p>
            <a:endParaRPr lang="en-US" dirty="0"/>
          </a:p>
        </p:txBody>
      </p:sp>
      <p:sp>
        <p:nvSpPr>
          <p:cNvPr id="13" name="TextBox 12">
            <a:extLst>
              <a:ext uri="{FF2B5EF4-FFF2-40B4-BE49-F238E27FC236}">
                <a16:creationId xmlns:a16="http://schemas.microsoft.com/office/drawing/2014/main" id="{65E3F8E0-D217-481F-BDD1-5895CEFB0B3E}"/>
              </a:ext>
            </a:extLst>
          </p:cNvPr>
          <p:cNvSpPr txBox="1"/>
          <p:nvPr/>
        </p:nvSpPr>
        <p:spPr>
          <a:xfrm>
            <a:off x="884548" y="718855"/>
            <a:ext cx="10249898" cy="4062651"/>
          </a:xfrm>
          <a:prstGeom prst="rect">
            <a:avLst/>
          </a:prstGeom>
          <a:noFill/>
        </p:spPr>
        <p:txBody>
          <a:bodyPr wrap="square">
            <a:spAutoFit/>
          </a:bodyPr>
          <a:lstStyle/>
          <a:p>
            <a:pPr marL="0" indent="0" algn="ctr">
              <a:buNone/>
            </a:pPr>
            <a:endParaRPr lang="en-US" dirty="0">
              <a:latin typeface="BentonSansCond Regular" panose="02000606040000020004" pitchFamily="50" charset="0"/>
            </a:endParaRPr>
          </a:p>
          <a:p>
            <a:pPr algn="ctr"/>
            <a:r>
              <a:rPr lang="en-US" sz="2000" dirty="0">
                <a:latin typeface="BentonSansCond Regular" panose="02000606040000020004" pitchFamily="50" charset="0"/>
              </a:rPr>
              <a:t>County zero-growth tendencies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County ability to control funds for marketing/improvements/development</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Lack of interest on “fringe” portion of county from developers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Westside housing encroachment</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Competitive regional airports that have more money, tools and support</a:t>
            </a:r>
            <a:br>
              <a:rPr lang="en-US" sz="2000" dirty="0">
                <a:latin typeface="BentonSansCond Regular" panose="02000606040000020004" pitchFamily="50" charset="0"/>
              </a:rPr>
            </a:b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Waning public interest in aviation</a:t>
            </a:r>
          </a:p>
          <a:p>
            <a:pPr algn="ctr"/>
            <a:endParaRPr lang="en-US" sz="2000" dirty="0">
              <a:highlight>
                <a:srgbClr val="FFFF00"/>
              </a:highlight>
              <a:latin typeface="BentonSansCond Regular" panose="02000606040000020004" pitchFamily="50" charset="0"/>
            </a:endParaRPr>
          </a:p>
        </p:txBody>
      </p:sp>
      <p:sp>
        <p:nvSpPr>
          <p:cNvPr id="18" name="Rectangle 17">
            <a:extLst>
              <a:ext uri="{FF2B5EF4-FFF2-40B4-BE49-F238E27FC236}">
                <a16:creationId xmlns:a16="http://schemas.microsoft.com/office/drawing/2014/main" id="{D52939BB-6EB4-4197-90E1-47CF38688B07}"/>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7F1986C6-65B4-4949-9003-5530F722A6BB}"/>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044625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49D04A-05B5-4E6A-91D3-4A36A3D073A7}"/>
              </a:ext>
            </a:extLst>
          </p:cNvPr>
          <p:cNvSpPr txBox="1"/>
          <p:nvPr/>
        </p:nvSpPr>
        <p:spPr>
          <a:xfrm>
            <a:off x="9849678" y="5635912"/>
            <a:ext cx="1815011" cy="646331"/>
          </a:xfrm>
          <a:prstGeom prst="rect">
            <a:avLst/>
          </a:prstGeom>
          <a:noFill/>
        </p:spPr>
        <p:txBody>
          <a:bodyPr wrap="square" rtlCol="0">
            <a:spAutoFit/>
          </a:bodyPr>
          <a:lstStyle/>
          <a:p>
            <a:r>
              <a:rPr lang="en-US" b="1" dirty="0">
                <a:latin typeface="BentonSansCond Regular" panose="02000606040000020004" pitchFamily="50" charset="0"/>
              </a:rPr>
              <a:t>Company Needs</a:t>
            </a:r>
            <a:endParaRPr lang="en-US" dirty="0">
              <a:latin typeface="BentonSansCond Regular" panose="02000606040000020004" pitchFamily="50" charset="0"/>
            </a:endParaRPr>
          </a:p>
          <a:p>
            <a:endParaRPr lang="en-US" dirty="0"/>
          </a:p>
        </p:txBody>
      </p:sp>
      <p:sp>
        <p:nvSpPr>
          <p:cNvPr id="13" name="TextBox 12">
            <a:extLst>
              <a:ext uri="{FF2B5EF4-FFF2-40B4-BE49-F238E27FC236}">
                <a16:creationId xmlns:a16="http://schemas.microsoft.com/office/drawing/2014/main" id="{65E3F8E0-D217-481F-BDD1-5895CEFB0B3E}"/>
              </a:ext>
            </a:extLst>
          </p:cNvPr>
          <p:cNvSpPr txBox="1"/>
          <p:nvPr/>
        </p:nvSpPr>
        <p:spPr>
          <a:xfrm>
            <a:off x="874500" y="286577"/>
            <a:ext cx="10249898" cy="4955203"/>
          </a:xfrm>
          <a:prstGeom prst="rect">
            <a:avLst/>
          </a:prstGeom>
          <a:noFill/>
        </p:spPr>
        <p:txBody>
          <a:bodyPr wrap="square">
            <a:spAutoFit/>
          </a:bodyPr>
          <a:lstStyle/>
          <a:p>
            <a:pPr marL="0" indent="0" algn="ctr">
              <a:buNone/>
            </a:pPr>
            <a:endParaRPr lang="en-US" dirty="0">
              <a:latin typeface="BentonSansCond Regular" panose="02000606040000020004" pitchFamily="50" charset="0"/>
            </a:endParaRPr>
          </a:p>
          <a:p>
            <a:pPr algn="ctr"/>
            <a:r>
              <a:rPr lang="en-US" sz="2000" dirty="0">
                <a:latin typeface="BentonSansCond Regular" panose="02000606040000020004" pitchFamily="50" charset="0"/>
              </a:rPr>
              <a:t>Shape the narrative on the airport’s story</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Target key audiences through increased touch-points with the goal of strengthening relationships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Create a Developer’s Tool Kit</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Target messaging to elevate the reputation and successes of the airport</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Clear and easy to understand branding and messaging on who and what the airport has to offer</a:t>
            </a:r>
            <a:br>
              <a:rPr lang="en-US" sz="2000" dirty="0">
                <a:latin typeface="BentonSansCond Regular" panose="02000606040000020004" pitchFamily="50" charset="0"/>
              </a:rPr>
            </a:b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Communication plan that utilizes social media, new website and a series of event opportunities</a:t>
            </a:r>
          </a:p>
          <a:p>
            <a:pPr algn="ctr"/>
            <a:endParaRPr lang="en-US" sz="2000" dirty="0">
              <a:latin typeface="BentonSansCond Regular" panose="02000606040000020004" pitchFamily="50" charset="0"/>
            </a:endParaRPr>
          </a:p>
          <a:p>
            <a:pPr algn="ctr"/>
            <a:r>
              <a:rPr lang="en-US" sz="2000" dirty="0">
                <a:latin typeface="BentonSansCond Regular" panose="02000606040000020004" pitchFamily="50" charset="0"/>
              </a:rPr>
              <a:t>Expand the “faces” of the airport to assist in relationship building</a:t>
            </a:r>
          </a:p>
          <a:p>
            <a:pPr marL="285750" indent="-285750" algn="ctr">
              <a:buFont typeface="Arial" panose="020B0604020202020204" pitchFamily="34" charset="0"/>
              <a:buChar char="•"/>
            </a:pPr>
            <a:endParaRPr lang="en-US" sz="2000" dirty="0">
              <a:highlight>
                <a:srgbClr val="FFFF00"/>
              </a:highlight>
              <a:latin typeface="BentonSansCond Regular" panose="02000606040000020004" pitchFamily="50" charset="0"/>
            </a:endParaRPr>
          </a:p>
          <a:p>
            <a:pPr marL="285750" indent="-285750" algn="ctr">
              <a:buFont typeface="Arial" panose="020B0604020202020204" pitchFamily="34" charset="0"/>
              <a:buChar char="•"/>
            </a:pPr>
            <a:endParaRPr lang="en-US" sz="1800" dirty="0">
              <a:latin typeface="BentonSansCond Regular" panose="02000606040000020004" pitchFamily="50" charset="0"/>
            </a:endParaRPr>
          </a:p>
        </p:txBody>
      </p:sp>
      <p:sp>
        <p:nvSpPr>
          <p:cNvPr id="18" name="Rectangle 17">
            <a:extLst>
              <a:ext uri="{FF2B5EF4-FFF2-40B4-BE49-F238E27FC236}">
                <a16:creationId xmlns:a16="http://schemas.microsoft.com/office/drawing/2014/main" id="{D52939BB-6EB4-4197-90E1-47CF38688B07}"/>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D19E2A68-C831-472C-BE12-F888BCEBC81C}"/>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672829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9224387" y="5635912"/>
            <a:ext cx="2440302" cy="646331"/>
          </a:xfrm>
          <a:prstGeom prst="rect">
            <a:avLst/>
          </a:prstGeom>
          <a:noFill/>
        </p:spPr>
        <p:txBody>
          <a:bodyPr wrap="square" rtlCol="0">
            <a:spAutoFit/>
          </a:bodyPr>
          <a:lstStyle/>
          <a:p>
            <a:r>
              <a:rPr lang="en-US" b="1" dirty="0">
                <a:latin typeface="BentonSansCond Regular" panose="02000606040000020004" pitchFamily="50" charset="0"/>
              </a:rPr>
              <a:t>Focus Group Questions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aphicFrame>
        <p:nvGraphicFramePr>
          <p:cNvPr id="2" name="Diagram 1">
            <a:extLst>
              <a:ext uri="{FF2B5EF4-FFF2-40B4-BE49-F238E27FC236}">
                <a16:creationId xmlns:a16="http://schemas.microsoft.com/office/drawing/2014/main" id="{F4225D27-E9E3-4B5B-A040-FD1A4E946763}"/>
              </a:ext>
            </a:extLst>
          </p:cNvPr>
          <p:cNvGraphicFramePr/>
          <p:nvPr>
            <p:extLst>
              <p:ext uri="{D42A27DB-BD31-4B8C-83A1-F6EECF244321}">
                <p14:modId xmlns:p14="http://schemas.microsoft.com/office/powerpoint/2010/main" val="352882931"/>
              </p:ext>
            </p:extLst>
          </p:nvPr>
        </p:nvGraphicFramePr>
        <p:xfrm>
          <a:off x="2353547" y="455758"/>
          <a:ext cx="7091904" cy="5060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E993C652-5598-4F10-AC1A-4298B8A295EC}"/>
              </a:ext>
            </a:extLst>
          </p:cNvPr>
          <p:cNvPicPr>
            <a:picLocks noChangeAspect="1"/>
          </p:cNvPicPr>
          <p:nvPr/>
        </p:nvPicPr>
        <p:blipFill>
          <a:blip r:embed="rId7"/>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2924866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0BCE0CB-050E-4E0E-8AF1-0F6CDCD1252B}"/>
              </a:ext>
            </a:extLst>
          </p:cNvPr>
          <p:cNvSpPr txBox="1"/>
          <p:nvPr/>
        </p:nvSpPr>
        <p:spPr>
          <a:xfrm>
            <a:off x="9675341" y="5635912"/>
            <a:ext cx="1989348" cy="646331"/>
          </a:xfrm>
          <a:prstGeom prst="rect">
            <a:avLst/>
          </a:prstGeom>
          <a:noFill/>
        </p:spPr>
        <p:txBody>
          <a:bodyPr wrap="square" rtlCol="0">
            <a:spAutoFit/>
          </a:bodyPr>
          <a:lstStyle/>
          <a:p>
            <a:r>
              <a:rPr lang="en-US" b="1" dirty="0">
                <a:latin typeface="BentonSansCond Regular" panose="02000606040000020004" pitchFamily="50" charset="0"/>
              </a:rPr>
              <a:t>Brand Personality</a:t>
            </a:r>
            <a:endParaRPr lang="en-US" dirty="0">
              <a:latin typeface="BentonSansCond Regular" panose="02000606040000020004" pitchFamily="50" charset="0"/>
            </a:endParaRPr>
          </a:p>
          <a:p>
            <a:endParaRPr lang="en-US" dirty="0"/>
          </a:p>
        </p:txBody>
      </p:sp>
      <p:sp>
        <p:nvSpPr>
          <p:cNvPr id="16" name="TextBox 15">
            <a:extLst>
              <a:ext uri="{FF2B5EF4-FFF2-40B4-BE49-F238E27FC236}">
                <a16:creationId xmlns:a16="http://schemas.microsoft.com/office/drawing/2014/main" id="{64F1C307-CAEE-430C-931C-D710C7019D6C}"/>
              </a:ext>
            </a:extLst>
          </p:cNvPr>
          <p:cNvSpPr txBox="1"/>
          <p:nvPr/>
        </p:nvSpPr>
        <p:spPr>
          <a:xfrm>
            <a:off x="620429" y="784685"/>
            <a:ext cx="6506440" cy="5293757"/>
          </a:xfrm>
          <a:prstGeom prst="rect">
            <a:avLst/>
          </a:prstGeom>
          <a:noFill/>
        </p:spPr>
        <p:txBody>
          <a:bodyPr wrap="square" rtlCol="0">
            <a:spAutoFit/>
          </a:bodyPr>
          <a:lstStyle/>
          <a:p>
            <a:pPr>
              <a:lnSpc>
                <a:spcPct val="150000"/>
              </a:lnSpc>
            </a:pPr>
            <a:r>
              <a:rPr lang="en-US" sz="1600" b="1" dirty="0">
                <a:latin typeface="BentonSansCond Regular" panose="02000606040000020004" pitchFamily="50" charset="0"/>
              </a:rPr>
              <a:t>We’re More Than You Expect. </a:t>
            </a:r>
            <a:r>
              <a:rPr lang="en-US" sz="1600" dirty="0">
                <a:latin typeface="BentonSansCond Regular" panose="02000606040000020004" pitchFamily="50" charset="0"/>
              </a:rPr>
              <a:t>We’ve heard it before…small airport, no commercial service, what’s the point. But then you meet us… You receive hospitality at its finest, and safety at its highest. You access technology comparable to the big boys. And you use facilities that make you say, “I like this!” You see, we don’t believe in the status quo. We don’t believe that just because you’re small doesn’t mean you can’t be cutting edge. With us, you find a place that has a casual vibe, but means business. A place where your business can start small and grow big. A place where convenience, location and flexibility are natural. We invite you to look around, ask us anything, and meet the people who will always have your back. Because in the end, just because you didn’t expect it, doesn’t mean it isn’t here. </a:t>
            </a:r>
          </a:p>
          <a:p>
            <a:pPr>
              <a:lnSpc>
                <a:spcPct val="150000"/>
              </a:lnSpc>
            </a:pPr>
            <a:endParaRPr lang="en-US" sz="1400" dirty="0">
              <a:latin typeface="BentonSansCond Regular" panose="02000606040000020004" pitchFamily="50" charset="0"/>
            </a:endParaRPr>
          </a:p>
          <a:p>
            <a:pPr>
              <a:lnSpc>
                <a:spcPct val="150000"/>
              </a:lnSpc>
            </a:pPr>
            <a:endParaRPr lang="en-US" sz="1400" b="1" dirty="0">
              <a:latin typeface="BentonSansCond Regular" panose="02000606040000020004" pitchFamily="50" charset="0"/>
            </a:endParaRPr>
          </a:p>
          <a:p>
            <a:endParaRPr lang="en-US" sz="1600" dirty="0"/>
          </a:p>
          <a:p>
            <a:endParaRPr lang="en-US" sz="1600" dirty="0"/>
          </a:p>
        </p:txBody>
      </p:sp>
      <p:sp>
        <p:nvSpPr>
          <p:cNvPr id="23" name="Rectangle 22">
            <a:extLst>
              <a:ext uri="{FF2B5EF4-FFF2-40B4-BE49-F238E27FC236}">
                <a16:creationId xmlns:a16="http://schemas.microsoft.com/office/drawing/2014/main" id="{ED6ACEC8-798F-44AE-8CD2-6132904548D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5" name="Picture 14">
            <a:extLst>
              <a:ext uri="{FF2B5EF4-FFF2-40B4-BE49-F238E27FC236}">
                <a16:creationId xmlns:a16="http://schemas.microsoft.com/office/drawing/2014/main" id="{9FCA95C5-9D05-435F-88CB-E39B1A7520E9}"/>
              </a:ext>
            </a:extLst>
          </p:cNvPr>
          <p:cNvPicPr>
            <a:picLocks noChangeAspect="1"/>
          </p:cNvPicPr>
          <p:nvPr/>
        </p:nvPicPr>
        <p:blipFill>
          <a:blip r:embed="rId2"/>
          <a:stretch>
            <a:fillRect/>
          </a:stretch>
        </p:blipFill>
        <p:spPr>
          <a:xfrm>
            <a:off x="8978594" y="575757"/>
            <a:ext cx="2283875" cy="2053466"/>
          </a:xfrm>
          <a:prstGeom prst="rect">
            <a:avLst/>
          </a:prstGeom>
        </p:spPr>
      </p:pic>
      <p:pic>
        <p:nvPicPr>
          <p:cNvPr id="17" name="Picture 16">
            <a:extLst>
              <a:ext uri="{FF2B5EF4-FFF2-40B4-BE49-F238E27FC236}">
                <a16:creationId xmlns:a16="http://schemas.microsoft.com/office/drawing/2014/main" id="{4B1E1F25-5CD6-4F1A-B15A-D36E01E7C66F}"/>
              </a:ext>
            </a:extLst>
          </p:cNvPr>
          <p:cNvPicPr>
            <a:picLocks noChangeAspect="1"/>
          </p:cNvPicPr>
          <p:nvPr/>
        </p:nvPicPr>
        <p:blipFill>
          <a:blip r:embed="rId3"/>
          <a:stretch>
            <a:fillRect/>
          </a:stretch>
        </p:blipFill>
        <p:spPr>
          <a:xfrm>
            <a:off x="7872577" y="2737277"/>
            <a:ext cx="3024341" cy="1597575"/>
          </a:xfrm>
          <a:prstGeom prst="rect">
            <a:avLst/>
          </a:prstGeom>
        </p:spPr>
      </p:pic>
      <p:pic>
        <p:nvPicPr>
          <p:cNvPr id="18" name="Picture 17">
            <a:extLst>
              <a:ext uri="{FF2B5EF4-FFF2-40B4-BE49-F238E27FC236}">
                <a16:creationId xmlns:a16="http://schemas.microsoft.com/office/drawing/2014/main" id="{CB27FB67-C942-4AB4-9049-4A312D2F69CF}"/>
              </a:ext>
            </a:extLst>
          </p:cNvPr>
          <p:cNvPicPr>
            <a:picLocks noChangeAspect="1"/>
          </p:cNvPicPr>
          <p:nvPr/>
        </p:nvPicPr>
        <p:blipFill>
          <a:blip r:embed="rId4"/>
          <a:stretch>
            <a:fillRect/>
          </a:stretch>
        </p:blipFill>
        <p:spPr>
          <a:xfrm rot="558350">
            <a:off x="7631102" y="859569"/>
            <a:ext cx="1792499" cy="1062452"/>
          </a:xfrm>
          <a:prstGeom prst="rect">
            <a:avLst/>
          </a:prstGeom>
        </p:spPr>
      </p:pic>
      <p:pic>
        <p:nvPicPr>
          <p:cNvPr id="19" name="Picture 18">
            <a:extLst>
              <a:ext uri="{FF2B5EF4-FFF2-40B4-BE49-F238E27FC236}">
                <a16:creationId xmlns:a16="http://schemas.microsoft.com/office/drawing/2014/main" id="{FA4A1335-AB28-47AE-8D1B-B9DC7B6F0B99}"/>
              </a:ext>
            </a:extLst>
          </p:cNvPr>
          <p:cNvPicPr>
            <a:picLocks noChangeAspect="1"/>
          </p:cNvPicPr>
          <p:nvPr/>
        </p:nvPicPr>
        <p:blipFill>
          <a:blip r:embed="rId5"/>
          <a:stretch>
            <a:fillRect/>
          </a:stretch>
        </p:blipFill>
        <p:spPr>
          <a:xfrm>
            <a:off x="7616975" y="1943646"/>
            <a:ext cx="2954799" cy="1137319"/>
          </a:xfrm>
          <a:prstGeom prst="rect">
            <a:avLst/>
          </a:prstGeom>
        </p:spPr>
      </p:pic>
      <p:pic>
        <p:nvPicPr>
          <p:cNvPr id="20" name="Picture 19">
            <a:extLst>
              <a:ext uri="{FF2B5EF4-FFF2-40B4-BE49-F238E27FC236}">
                <a16:creationId xmlns:a16="http://schemas.microsoft.com/office/drawing/2014/main" id="{983CACC5-5092-4CC1-8BC9-2CAAB6A3584B}"/>
              </a:ext>
            </a:extLst>
          </p:cNvPr>
          <p:cNvPicPr>
            <a:picLocks noChangeAspect="1"/>
          </p:cNvPicPr>
          <p:nvPr/>
        </p:nvPicPr>
        <p:blipFill>
          <a:blip r:embed="rId6"/>
          <a:stretch>
            <a:fillRect/>
          </a:stretch>
        </p:blipFill>
        <p:spPr>
          <a:xfrm rot="299665">
            <a:off x="10207437" y="2073099"/>
            <a:ext cx="1347026" cy="2055233"/>
          </a:xfrm>
          <a:prstGeom prst="rect">
            <a:avLst/>
          </a:prstGeom>
        </p:spPr>
      </p:pic>
      <p:pic>
        <p:nvPicPr>
          <p:cNvPr id="21" name="Picture 20">
            <a:extLst>
              <a:ext uri="{FF2B5EF4-FFF2-40B4-BE49-F238E27FC236}">
                <a16:creationId xmlns:a16="http://schemas.microsoft.com/office/drawing/2014/main" id="{154FB7FE-483A-4655-BBB6-9EAA84CDB080}"/>
              </a:ext>
            </a:extLst>
          </p:cNvPr>
          <p:cNvPicPr>
            <a:picLocks noChangeAspect="1"/>
          </p:cNvPicPr>
          <p:nvPr/>
        </p:nvPicPr>
        <p:blipFill>
          <a:blip r:embed="rId7"/>
          <a:stretch>
            <a:fillRect/>
          </a:stretch>
        </p:blipFill>
        <p:spPr>
          <a:xfrm rot="885119">
            <a:off x="10507586" y="1181035"/>
            <a:ext cx="1091238" cy="1043620"/>
          </a:xfrm>
          <a:prstGeom prst="rect">
            <a:avLst/>
          </a:prstGeom>
        </p:spPr>
      </p:pic>
      <p:pic>
        <p:nvPicPr>
          <p:cNvPr id="11" name="Picture 10">
            <a:extLst>
              <a:ext uri="{FF2B5EF4-FFF2-40B4-BE49-F238E27FC236}">
                <a16:creationId xmlns:a16="http://schemas.microsoft.com/office/drawing/2014/main" id="{04D5DECA-C1C5-48AE-9AC8-C903507008D9}"/>
              </a:ext>
            </a:extLst>
          </p:cNvPr>
          <p:cNvPicPr>
            <a:picLocks noChangeAspect="1"/>
          </p:cNvPicPr>
          <p:nvPr/>
        </p:nvPicPr>
        <p:blipFill>
          <a:blip r:embed="rId8"/>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364022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E8B703A-384B-4365-AE4D-43E1C425E818}"/>
              </a:ext>
            </a:extLst>
          </p:cNvPr>
          <p:cNvSpPr txBox="1"/>
          <p:nvPr/>
        </p:nvSpPr>
        <p:spPr>
          <a:xfrm>
            <a:off x="1243384" y="718855"/>
            <a:ext cx="9013136" cy="4247317"/>
          </a:xfrm>
          <a:prstGeom prst="rect">
            <a:avLst/>
          </a:prstGeom>
          <a:noFill/>
        </p:spPr>
        <p:txBody>
          <a:bodyPr wrap="square" rtlCol="0">
            <a:spAutoFit/>
          </a:bodyPr>
          <a:lstStyle/>
          <a:p>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Primary</a:t>
            </a:r>
          </a:p>
          <a:p>
            <a:pPr algn="ctr"/>
            <a:r>
              <a:rPr lang="en-US" dirty="0">
                <a:latin typeface="BentonSansCond Regular" panose="02000606040000020004" pitchFamily="50" charset="0"/>
              </a:rPr>
              <a:t>Regional Developers </a:t>
            </a:r>
          </a:p>
          <a:p>
            <a:pPr algn="ctr"/>
            <a:r>
              <a:rPr lang="en-US" dirty="0">
                <a:latin typeface="BentonSansCond Regular" panose="02000606040000020004" pitchFamily="50" charset="0"/>
              </a:rPr>
              <a:t>Regional Business Organizations</a:t>
            </a:r>
          </a:p>
          <a:p>
            <a:pPr algn="ctr"/>
            <a:r>
              <a:rPr lang="en-US" dirty="0">
                <a:latin typeface="BentonSansCond Regular" panose="02000606040000020004" pitchFamily="50" charset="0"/>
              </a:rPr>
              <a:t>Regional Commercial Realtors</a:t>
            </a:r>
          </a:p>
          <a:p>
            <a:pPr algn="ctr"/>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Secondary</a:t>
            </a:r>
          </a:p>
          <a:p>
            <a:pPr algn="ctr"/>
            <a:r>
              <a:rPr lang="en-US" dirty="0">
                <a:latin typeface="BentonSansCond Regular" panose="02000606040000020004" pitchFamily="50" charset="0"/>
              </a:rPr>
              <a:t>General Public</a:t>
            </a:r>
          </a:p>
          <a:p>
            <a:pPr algn="ctr"/>
            <a:r>
              <a:rPr lang="en-US" dirty="0">
                <a:latin typeface="BentonSansCond Regular" panose="02000606040000020004" pitchFamily="50" charset="0"/>
              </a:rPr>
              <a:t>Crane</a:t>
            </a:r>
          </a:p>
          <a:p>
            <a:pPr algn="ctr"/>
            <a:r>
              <a:rPr lang="en-US" dirty="0">
                <a:latin typeface="BentonSansCond Regular" panose="02000606040000020004" pitchFamily="50" charset="0"/>
              </a:rPr>
              <a:t>Current Tenants</a:t>
            </a:r>
          </a:p>
          <a:p>
            <a:pPr algn="ctr"/>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Tertiary</a:t>
            </a:r>
          </a:p>
          <a:p>
            <a:pPr algn="ctr"/>
            <a:r>
              <a:rPr lang="en-US" dirty="0">
                <a:latin typeface="BentonSansCond Regular" panose="02000606040000020004" pitchFamily="50" charset="0"/>
              </a:rPr>
              <a:t>Corporate Aviation</a:t>
            </a:r>
          </a:p>
          <a:p>
            <a:pPr algn="ctr"/>
            <a:r>
              <a:rPr lang="en-US" dirty="0">
                <a:latin typeface="BentonSansCond Regular" panose="02000606040000020004" pitchFamily="50" charset="0"/>
              </a:rPr>
              <a:t>Pilot Organizations</a:t>
            </a:r>
          </a:p>
          <a:p>
            <a:pPr algn="ctr"/>
            <a:endParaRPr lang="en-US" dirty="0">
              <a:latin typeface="BentonSansCond Regular" panose="02000606040000020004" pitchFamily="50" charset="0"/>
            </a:endParaRPr>
          </a:p>
        </p:txBody>
      </p:sp>
      <p:sp>
        <p:nvSpPr>
          <p:cNvPr id="18" name="TextBox 17">
            <a:extLst>
              <a:ext uri="{FF2B5EF4-FFF2-40B4-BE49-F238E27FC236}">
                <a16:creationId xmlns:a16="http://schemas.microsoft.com/office/drawing/2014/main" id="{C3431206-E77C-4ED2-87EC-79FD9C5816A5}"/>
              </a:ext>
            </a:extLst>
          </p:cNvPr>
          <p:cNvSpPr txBox="1"/>
          <p:nvPr/>
        </p:nvSpPr>
        <p:spPr>
          <a:xfrm>
            <a:off x="10448925" y="5635912"/>
            <a:ext cx="1215764" cy="646331"/>
          </a:xfrm>
          <a:prstGeom prst="rect">
            <a:avLst/>
          </a:prstGeom>
          <a:noFill/>
        </p:spPr>
        <p:txBody>
          <a:bodyPr wrap="square" rtlCol="0">
            <a:spAutoFit/>
          </a:bodyPr>
          <a:lstStyle/>
          <a:p>
            <a:r>
              <a:rPr lang="en-US" b="1" dirty="0">
                <a:latin typeface="BentonSansCond Regular" panose="02000606040000020004" pitchFamily="50" charset="0"/>
              </a:rPr>
              <a:t>Audiences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BACD14A0-4B25-4238-A553-C268B374C700}"/>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3470CE8F-0B00-4ADE-8F88-5679C077B560}"/>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1246716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D3E3AEAC-64C1-48CE-86E8-3624002E1101}"/>
              </a:ext>
            </a:extLst>
          </p:cNvPr>
          <p:cNvSpPr txBox="1"/>
          <p:nvPr/>
        </p:nvSpPr>
        <p:spPr>
          <a:xfrm>
            <a:off x="1403405" y="977202"/>
            <a:ext cx="9438766" cy="3693319"/>
          </a:xfrm>
          <a:prstGeom prst="rect">
            <a:avLst/>
          </a:prstGeom>
          <a:noFill/>
        </p:spPr>
        <p:txBody>
          <a:bodyPr wrap="square" rtlCol="0">
            <a:spAutoFit/>
          </a:bodyPr>
          <a:lstStyle/>
          <a:p>
            <a:endParaRPr lang="en-US" dirty="0">
              <a:latin typeface="BentonSansCond Regular" panose="02000606040000020004" pitchFamily="50" charset="0"/>
            </a:endParaRPr>
          </a:p>
          <a:p>
            <a:pPr algn="ctr"/>
            <a:r>
              <a:rPr lang="en-US" dirty="0">
                <a:latin typeface="BentonSansCond Regular" panose="02000606040000020004" pitchFamily="50" charset="0"/>
              </a:rPr>
              <a:t>MCA is an untapped economic opportunity looking for partners.</a:t>
            </a:r>
            <a:endParaRPr lang="en-US" dirty="0">
              <a:solidFill>
                <a:srgbClr val="C00000"/>
              </a:solidFill>
              <a:latin typeface="BentonSansCond Regular" panose="02000606040000020004" pitchFamily="50" charset="0"/>
            </a:endParaRPr>
          </a:p>
          <a:p>
            <a:pPr algn="ctr"/>
            <a:endParaRPr lang="en-US" dirty="0">
              <a:solidFill>
                <a:srgbClr val="C00000"/>
              </a:solidFill>
              <a:latin typeface="BentonSansCond Regular" panose="02000606040000020004" pitchFamily="50" charset="0"/>
            </a:endParaRPr>
          </a:p>
          <a:p>
            <a:pPr algn="ctr"/>
            <a:r>
              <a:rPr lang="en-US" dirty="0">
                <a:latin typeface="BentonSansCond Regular" panose="02000606040000020004" pitchFamily="50" charset="0"/>
              </a:rPr>
              <a:t>MCA Board Leadership is supportive and encourages creative development ideas</a:t>
            </a:r>
          </a:p>
          <a:p>
            <a:pPr algn="ctr"/>
            <a:endParaRPr lang="en-US" dirty="0">
              <a:solidFill>
                <a:srgbClr val="C00000"/>
              </a:solidFill>
              <a:latin typeface="BentonSansCond Regular" panose="02000606040000020004" pitchFamily="50" charset="0"/>
            </a:endParaRPr>
          </a:p>
          <a:p>
            <a:pPr algn="ctr"/>
            <a:r>
              <a:rPr lang="en-US" dirty="0">
                <a:latin typeface="BentonSansCond Regular" panose="02000606040000020004" pitchFamily="50" charset="0"/>
              </a:rPr>
              <a:t>MCA facilities are perfect for clean energy and technology driven entrepreneurs</a:t>
            </a:r>
          </a:p>
          <a:p>
            <a:pPr algn="ctr"/>
            <a:endParaRPr lang="en-US" dirty="0">
              <a:latin typeface="BentonSansCond Regular" panose="02000606040000020004" pitchFamily="50" charset="0"/>
            </a:endParaRPr>
          </a:p>
          <a:p>
            <a:pPr algn="ctr"/>
            <a:r>
              <a:rPr lang="en-US" dirty="0">
                <a:latin typeface="BentonSansCond Regular" panose="02000606040000020004" pitchFamily="50" charset="0"/>
              </a:rPr>
              <a:t>Community leaders see MCA as a willing partner in economic development efforts</a:t>
            </a:r>
          </a:p>
          <a:p>
            <a:pPr algn="ctr"/>
            <a:endParaRPr lang="en-US" dirty="0">
              <a:latin typeface="BentonSansCond Regular" panose="02000606040000020004" pitchFamily="50" charset="0"/>
            </a:endParaRPr>
          </a:p>
          <a:p>
            <a:pPr algn="ctr"/>
            <a:r>
              <a:rPr lang="en-US" dirty="0">
                <a:latin typeface="BentonSansCond Regular" panose="02000606040000020004" pitchFamily="50" charset="0"/>
              </a:rPr>
              <a:t>MCA’s priority and reputation as a safety leader makes them a valued location for sensitive </a:t>
            </a:r>
          </a:p>
          <a:p>
            <a:pPr algn="ctr"/>
            <a:r>
              <a:rPr lang="en-US" dirty="0">
                <a:latin typeface="BentonSansCond Regular" panose="02000606040000020004" pitchFamily="50" charset="0"/>
              </a:rPr>
              <a:t>commercial and military development </a:t>
            </a:r>
          </a:p>
          <a:p>
            <a:pPr algn="ctr"/>
            <a:endParaRPr lang="en-US" dirty="0">
              <a:latin typeface="BentonSansCond Regular" panose="02000606040000020004" pitchFamily="50" charset="0"/>
            </a:endParaRPr>
          </a:p>
          <a:p>
            <a:pPr algn="ctr"/>
            <a:endParaRPr lang="en-US" dirty="0">
              <a:latin typeface="BentonSansCond Regular" panose="02000606040000020004" pitchFamily="50" charset="0"/>
            </a:endParaRPr>
          </a:p>
        </p:txBody>
      </p:sp>
      <p:sp>
        <p:nvSpPr>
          <p:cNvPr id="24" name="TextBox 23">
            <a:extLst>
              <a:ext uri="{FF2B5EF4-FFF2-40B4-BE49-F238E27FC236}">
                <a16:creationId xmlns:a16="http://schemas.microsoft.com/office/drawing/2014/main" id="{DCB2CF73-3C0D-4938-AE0A-C7AA8D3CD1A0}"/>
              </a:ext>
            </a:extLst>
          </p:cNvPr>
          <p:cNvSpPr txBox="1"/>
          <p:nvPr/>
        </p:nvSpPr>
        <p:spPr>
          <a:xfrm>
            <a:off x="8629650" y="5635912"/>
            <a:ext cx="3035039" cy="646331"/>
          </a:xfrm>
          <a:prstGeom prst="rect">
            <a:avLst/>
          </a:prstGeom>
          <a:noFill/>
        </p:spPr>
        <p:txBody>
          <a:bodyPr wrap="square" rtlCol="0">
            <a:spAutoFit/>
          </a:bodyPr>
          <a:lstStyle/>
          <a:p>
            <a:r>
              <a:rPr lang="en-US" b="1" dirty="0">
                <a:latin typeface="BentonSansCond Regular" panose="02000606040000020004" pitchFamily="50" charset="0"/>
              </a:rPr>
              <a:t>How We Talk About Ourselves</a:t>
            </a:r>
            <a:endParaRPr lang="en-US" dirty="0">
              <a:latin typeface="BentonSansCond Regular" panose="02000606040000020004" pitchFamily="50" charset="0"/>
            </a:endParaRPr>
          </a:p>
          <a:p>
            <a:endParaRPr lang="en-US" dirty="0"/>
          </a:p>
        </p:txBody>
      </p:sp>
      <p:sp>
        <p:nvSpPr>
          <p:cNvPr id="16" name="Rectangle 15">
            <a:extLst>
              <a:ext uri="{FF2B5EF4-FFF2-40B4-BE49-F238E27FC236}">
                <a16:creationId xmlns:a16="http://schemas.microsoft.com/office/drawing/2014/main" id="{0522D4D0-237E-43FA-AD44-3A23000DB234}"/>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CF68D5FD-84C4-48B7-92E6-BB71DDF0B712}"/>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204048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5E8B703A-384B-4365-AE4D-43E1C425E818}"/>
              </a:ext>
            </a:extLst>
          </p:cNvPr>
          <p:cNvSpPr txBox="1"/>
          <p:nvPr/>
        </p:nvSpPr>
        <p:spPr>
          <a:xfrm>
            <a:off x="1239864" y="1440085"/>
            <a:ext cx="9712271" cy="2862322"/>
          </a:xfrm>
          <a:prstGeom prst="rect">
            <a:avLst/>
          </a:prstGeom>
          <a:noFill/>
        </p:spPr>
        <p:txBody>
          <a:bodyPr wrap="square" rtlCol="0">
            <a:spAutoFit/>
          </a:bodyPr>
          <a:lstStyle/>
          <a:p>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Success Equals</a:t>
            </a:r>
          </a:p>
          <a:p>
            <a:pPr algn="ctr"/>
            <a:r>
              <a:rPr lang="en-US" dirty="0">
                <a:latin typeface="BentonSansCond Regular" panose="02000606040000020004" pitchFamily="50" charset="0"/>
              </a:rPr>
              <a:t>MCA’s ability to increase awareness of their services and location as a development option</a:t>
            </a:r>
          </a:p>
          <a:p>
            <a:pPr algn="ctr"/>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Customers Choose MCA</a:t>
            </a:r>
          </a:p>
          <a:p>
            <a:pPr algn="ctr"/>
            <a:r>
              <a:rPr lang="en-US" dirty="0">
                <a:latin typeface="BentonSansCond Regular" panose="02000606040000020004" pitchFamily="50" charset="0"/>
              </a:rPr>
              <a:t>Because we make doing business easy</a:t>
            </a:r>
          </a:p>
          <a:p>
            <a:pPr algn="ctr"/>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MCA’s Unique Selling Proposition</a:t>
            </a:r>
          </a:p>
          <a:p>
            <a:pPr algn="ctr"/>
            <a:r>
              <a:rPr lang="en-US" dirty="0">
                <a:latin typeface="BentonSansCond Regular" panose="02000606040000020004" pitchFamily="50" charset="0"/>
              </a:rPr>
              <a:t>Our facilities and location offer creative business opportunities for economic advancement</a:t>
            </a:r>
            <a:endParaRPr lang="en-US" sz="1800" dirty="0">
              <a:latin typeface="BentonSansCond Regular" panose="02000606040000020004" pitchFamily="50" charset="0"/>
            </a:endParaRPr>
          </a:p>
          <a:p>
            <a:pPr algn="ctr"/>
            <a:endParaRPr lang="en-US" sz="1800" dirty="0">
              <a:latin typeface="BentonSansCond Regular" panose="02000606040000020004" pitchFamily="50" charset="0"/>
            </a:endParaRPr>
          </a:p>
        </p:txBody>
      </p:sp>
      <p:sp>
        <p:nvSpPr>
          <p:cNvPr id="18" name="TextBox 17">
            <a:extLst>
              <a:ext uri="{FF2B5EF4-FFF2-40B4-BE49-F238E27FC236}">
                <a16:creationId xmlns:a16="http://schemas.microsoft.com/office/drawing/2014/main" id="{C3431206-E77C-4ED2-87EC-79FD9C5816A5}"/>
              </a:ext>
            </a:extLst>
          </p:cNvPr>
          <p:cNvSpPr txBox="1"/>
          <p:nvPr/>
        </p:nvSpPr>
        <p:spPr>
          <a:xfrm>
            <a:off x="10048875" y="5635912"/>
            <a:ext cx="1615814" cy="646331"/>
          </a:xfrm>
          <a:prstGeom prst="rect">
            <a:avLst/>
          </a:prstGeom>
          <a:noFill/>
        </p:spPr>
        <p:txBody>
          <a:bodyPr wrap="square" rtlCol="0">
            <a:spAutoFit/>
          </a:bodyPr>
          <a:lstStyle/>
          <a:p>
            <a:r>
              <a:rPr lang="en-US" b="1" dirty="0">
                <a:latin typeface="BentonSansCond Regular" panose="02000606040000020004" pitchFamily="50" charset="0"/>
              </a:rPr>
              <a:t>Key Outcomes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F01F9135-2E12-4988-A218-E4A7E2F8D79E}"/>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26C0F03F-4FD9-4FB5-911E-C66CC0E14EDB}"/>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6347883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44D63311-4A62-403A-98F7-D174E82D030F}"/>
              </a:ext>
            </a:extLst>
          </p:cNvPr>
          <p:cNvSpPr txBox="1"/>
          <p:nvPr/>
        </p:nvSpPr>
        <p:spPr>
          <a:xfrm>
            <a:off x="1403404" y="1443062"/>
            <a:ext cx="9712271" cy="3139321"/>
          </a:xfrm>
          <a:prstGeom prst="rect">
            <a:avLst/>
          </a:prstGeom>
          <a:noFill/>
        </p:spPr>
        <p:txBody>
          <a:bodyPr wrap="square" rtlCol="0">
            <a:spAutoFit/>
          </a:bodyPr>
          <a:lstStyle/>
          <a:p>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When People Encounter MCA, They Feel</a:t>
            </a:r>
          </a:p>
          <a:p>
            <a:pPr algn="ctr"/>
            <a:r>
              <a:rPr lang="en-US" dirty="0">
                <a:latin typeface="BentonSansCond Regular" panose="02000606040000020004" pitchFamily="50" charset="0"/>
              </a:rPr>
              <a:t>Secure in its abilities</a:t>
            </a:r>
          </a:p>
          <a:p>
            <a:pPr algn="ctr"/>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MCA’s Two Most Important Values</a:t>
            </a:r>
          </a:p>
          <a:p>
            <a:pPr algn="ctr"/>
            <a:r>
              <a:rPr lang="en-US" dirty="0">
                <a:latin typeface="BentonSansCond Regular" panose="02000606040000020004" pitchFamily="50" charset="0"/>
              </a:rPr>
              <a:t>Trustworthy</a:t>
            </a:r>
          </a:p>
          <a:p>
            <a:pPr algn="ctr"/>
            <a:r>
              <a:rPr lang="en-US" dirty="0">
                <a:latin typeface="BentonSansCond Regular" panose="02000606040000020004" pitchFamily="50" charset="0"/>
              </a:rPr>
              <a:t>Execute Smart</a:t>
            </a:r>
          </a:p>
          <a:p>
            <a:pPr algn="ctr"/>
            <a:endParaRPr lang="en-US" dirty="0">
              <a:latin typeface="BentonSansCond Regular" panose="02000606040000020004" pitchFamily="50" charset="0"/>
            </a:endParaRPr>
          </a:p>
          <a:p>
            <a:pPr algn="ctr"/>
            <a:r>
              <a:rPr lang="en-US" dirty="0">
                <a:solidFill>
                  <a:srgbClr val="F26419"/>
                </a:solidFill>
                <a:latin typeface="BentonSansCond Regular" panose="02000606040000020004" pitchFamily="50" charset="0"/>
              </a:rPr>
              <a:t>The Core Character of MCA</a:t>
            </a:r>
          </a:p>
          <a:p>
            <a:pPr algn="ctr"/>
            <a:r>
              <a:rPr lang="en-US" dirty="0">
                <a:latin typeface="BentonSansCond Regular" panose="02000606040000020004" pitchFamily="50" charset="0"/>
              </a:rPr>
              <a:t>Be more than they expect</a:t>
            </a:r>
          </a:p>
          <a:p>
            <a:pPr algn="ctr"/>
            <a:endParaRPr lang="en-US" dirty="0">
              <a:latin typeface="BentonSansCond Regular" panose="02000606040000020004" pitchFamily="50" charset="0"/>
            </a:endParaRPr>
          </a:p>
        </p:txBody>
      </p:sp>
      <p:sp>
        <p:nvSpPr>
          <p:cNvPr id="10" name="Rectangle 9">
            <a:extLst>
              <a:ext uri="{FF2B5EF4-FFF2-40B4-BE49-F238E27FC236}">
                <a16:creationId xmlns:a16="http://schemas.microsoft.com/office/drawing/2014/main" id="{2E59857A-2244-4BD8-9C3E-0C6699913C97}"/>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4" name="Picture 3">
            <a:extLst>
              <a:ext uri="{FF2B5EF4-FFF2-40B4-BE49-F238E27FC236}">
                <a16:creationId xmlns:a16="http://schemas.microsoft.com/office/drawing/2014/main" id="{492AF24F-1584-4F10-80B1-3299E4B92124}"/>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7526638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6422D534-24C3-4D7B-BB89-6CAC148FF690}"/>
              </a:ext>
            </a:extLst>
          </p:cNvPr>
          <p:cNvSpPr txBox="1"/>
          <p:nvPr/>
        </p:nvSpPr>
        <p:spPr>
          <a:xfrm>
            <a:off x="9292281" y="5635912"/>
            <a:ext cx="2372408" cy="646331"/>
          </a:xfrm>
          <a:prstGeom prst="rect">
            <a:avLst/>
          </a:prstGeom>
          <a:noFill/>
        </p:spPr>
        <p:txBody>
          <a:bodyPr wrap="square" rtlCol="0">
            <a:spAutoFit/>
          </a:bodyPr>
          <a:lstStyle/>
          <a:p>
            <a:r>
              <a:rPr lang="en-US" b="1" dirty="0">
                <a:latin typeface="BentonSansCond Regular" panose="02000606040000020004" pitchFamily="50" charset="0"/>
              </a:rPr>
              <a:t>Positioning Statement</a:t>
            </a:r>
            <a:endParaRPr lang="en-US" dirty="0">
              <a:latin typeface="BentonSansCond Regular" panose="02000606040000020004" pitchFamily="50" charset="0"/>
            </a:endParaRPr>
          </a:p>
          <a:p>
            <a:endParaRPr lang="en-US" dirty="0"/>
          </a:p>
        </p:txBody>
      </p:sp>
      <p:sp>
        <p:nvSpPr>
          <p:cNvPr id="12" name="TextBox 11">
            <a:extLst>
              <a:ext uri="{FF2B5EF4-FFF2-40B4-BE49-F238E27FC236}">
                <a16:creationId xmlns:a16="http://schemas.microsoft.com/office/drawing/2014/main" id="{027D9C23-F826-49B1-8E93-317D41EFAFCC}"/>
              </a:ext>
            </a:extLst>
          </p:cNvPr>
          <p:cNvSpPr txBox="1"/>
          <p:nvPr/>
        </p:nvSpPr>
        <p:spPr>
          <a:xfrm>
            <a:off x="1183094" y="2313711"/>
            <a:ext cx="9606223" cy="1730345"/>
          </a:xfrm>
          <a:prstGeom prst="rect">
            <a:avLst/>
          </a:prstGeom>
          <a:noFill/>
        </p:spPr>
        <p:txBody>
          <a:bodyPr wrap="square">
            <a:spAutoFit/>
          </a:bodyPr>
          <a:lstStyle/>
          <a:p>
            <a:pPr algn="ctr">
              <a:lnSpc>
                <a:spcPct val="120000"/>
              </a:lnSpc>
            </a:pPr>
            <a:r>
              <a:rPr lang="en-US" dirty="0">
                <a:solidFill>
                  <a:srgbClr val="F26419"/>
                </a:solidFill>
                <a:latin typeface="BentonSansCond Regular" panose="02000606040000020004" pitchFamily="50" charset="0"/>
              </a:rPr>
              <a:t>To Our Community</a:t>
            </a:r>
          </a:p>
          <a:p>
            <a:pPr algn="ctr">
              <a:lnSpc>
                <a:spcPct val="120000"/>
              </a:lnSpc>
            </a:pPr>
            <a:r>
              <a:rPr lang="en-US" dirty="0">
                <a:latin typeface="BentonSansCond Regular" panose="02000606040000020004" pitchFamily="50" charset="0"/>
              </a:rPr>
              <a:t>MCA provides a location where opportunity and business creativity are encouraged, supported and given the tools to thrive so they can enrich the economic vitality of the region.</a:t>
            </a:r>
          </a:p>
          <a:p>
            <a:pPr algn="ctr">
              <a:lnSpc>
                <a:spcPct val="120000"/>
              </a:lnSpc>
            </a:pPr>
            <a:endParaRPr lang="en-US" dirty="0">
              <a:latin typeface="BentonSansCond Regular" panose="02000606040000020004" pitchFamily="50" charset="0"/>
            </a:endParaRPr>
          </a:p>
          <a:p>
            <a:pPr algn="ctr">
              <a:lnSpc>
                <a:spcPct val="120000"/>
              </a:lnSpc>
            </a:pPr>
            <a:endParaRPr lang="en-US" dirty="0">
              <a:latin typeface="BentonSansCond Regular" panose="02000606040000020004" pitchFamily="50" charset="0"/>
            </a:endParaRPr>
          </a:p>
        </p:txBody>
      </p:sp>
      <p:sp>
        <p:nvSpPr>
          <p:cNvPr id="18" name="Rectangle 17">
            <a:extLst>
              <a:ext uri="{FF2B5EF4-FFF2-40B4-BE49-F238E27FC236}">
                <a16:creationId xmlns:a16="http://schemas.microsoft.com/office/drawing/2014/main" id="{88D75B29-5D4D-42A9-9E01-B5D22FD824FD}"/>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670186ED-2CF9-45E7-A113-3D2D0C0FBF8E}"/>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604431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34">
            <a:extLst>
              <a:ext uri="{FF2B5EF4-FFF2-40B4-BE49-F238E27FC236}">
                <a16:creationId xmlns:a16="http://schemas.microsoft.com/office/drawing/2014/main" id="{446686B2-2F39-4FDB-BD2A-30018F434021}"/>
              </a:ext>
            </a:extLst>
          </p:cNvPr>
          <p:cNvGrpSpPr/>
          <p:nvPr/>
        </p:nvGrpSpPr>
        <p:grpSpPr>
          <a:xfrm>
            <a:off x="4286366" y="493974"/>
            <a:ext cx="5292855" cy="4757020"/>
            <a:chOff x="3313727" y="675329"/>
            <a:chExt cx="5296623" cy="5581223"/>
          </a:xfrm>
        </p:grpSpPr>
        <p:grpSp>
          <p:nvGrpSpPr>
            <p:cNvPr id="11" name="Group 36">
              <a:extLst>
                <a:ext uri="{FF2B5EF4-FFF2-40B4-BE49-F238E27FC236}">
                  <a16:creationId xmlns:a16="http://schemas.microsoft.com/office/drawing/2014/main" id="{7D0755D1-498E-4276-8C9F-3F4CF7A25D8C}"/>
                </a:ext>
              </a:extLst>
            </p:cNvPr>
            <p:cNvGrpSpPr/>
            <p:nvPr/>
          </p:nvGrpSpPr>
          <p:grpSpPr>
            <a:xfrm>
              <a:off x="3313727" y="5188142"/>
              <a:ext cx="5279885" cy="1068410"/>
              <a:chOff x="2800125" y="5298413"/>
              <a:chExt cx="6080803" cy="1203317"/>
            </a:xfrm>
            <a:solidFill>
              <a:schemeClr val="tx1">
                <a:lumMod val="40000"/>
                <a:lumOff val="60000"/>
              </a:schemeClr>
            </a:solidFill>
          </p:grpSpPr>
          <p:sp>
            <p:nvSpPr>
              <p:cNvPr id="34" name="Rectangle 33">
                <a:extLst>
                  <a:ext uri="{FF2B5EF4-FFF2-40B4-BE49-F238E27FC236}">
                    <a16:creationId xmlns:a16="http://schemas.microsoft.com/office/drawing/2014/main" id="{214F20E9-BBC0-4A65-9032-EF5BA3C69743}"/>
                  </a:ext>
                </a:extLst>
              </p:cNvPr>
              <p:cNvSpPr>
                <a:spLocks noChangeArrowheads="1"/>
              </p:cNvSpPr>
              <p:nvPr/>
            </p:nvSpPr>
            <p:spPr bwMode="auto">
              <a:xfrm>
                <a:off x="2800125" y="5298413"/>
                <a:ext cx="6080803" cy="1203317"/>
              </a:xfrm>
              <a:prstGeom prst="rect">
                <a:avLst/>
              </a:prstGeom>
              <a:solidFill>
                <a:srgbClr val="CDB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90495" indent="-190495" algn="ctr" defTabSz="882740" eaLnBrk="0" hangingPunct="0">
                  <a:defRPr/>
                </a:pPr>
                <a:r>
                  <a:rPr lang="en-US" sz="9428">
                    <a:solidFill>
                      <a:srgbClr val="717074">
                        <a:lumMod val="75000"/>
                      </a:srgbClr>
                    </a:solidFill>
                    <a:latin typeface="Verdana" pitchFamily="34" charset="0"/>
                    <a:ea typeface="Verdana" pitchFamily="34" charset="0"/>
                    <a:cs typeface="Verdana" pitchFamily="34" charset="0"/>
                  </a:rPr>
                  <a:t>	</a:t>
                </a:r>
              </a:p>
              <a:p>
                <a:pPr marL="190495" indent="-190495" algn="ctr" defTabSz="882740" eaLnBrk="0" hangingPunct="0">
                  <a:buFont typeface="Arial" charset="0"/>
                  <a:buChar char="•"/>
                  <a:defRPr/>
                </a:pPr>
                <a:endParaRPr lang="en-US" sz="9428">
                  <a:solidFill>
                    <a:srgbClr val="717074">
                      <a:lumMod val="75000"/>
                    </a:srgbClr>
                  </a:solidFill>
                  <a:latin typeface="Verdana" pitchFamily="34" charset="0"/>
                  <a:ea typeface="Verdana" pitchFamily="34" charset="0"/>
                  <a:cs typeface="Verdana" pitchFamily="34" charset="0"/>
                </a:endParaRPr>
              </a:p>
            </p:txBody>
          </p:sp>
          <p:sp>
            <p:nvSpPr>
              <p:cNvPr id="35" name="Rectangle 23">
                <a:extLst>
                  <a:ext uri="{FF2B5EF4-FFF2-40B4-BE49-F238E27FC236}">
                    <a16:creationId xmlns:a16="http://schemas.microsoft.com/office/drawing/2014/main" id="{C6904B56-762F-44DF-BD3E-C6A5D4B785F0}"/>
                  </a:ext>
                </a:extLst>
              </p:cNvPr>
              <p:cNvSpPr>
                <a:spLocks noChangeArrowheads="1"/>
              </p:cNvSpPr>
              <p:nvPr/>
            </p:nvSpPr>
            <p:spPr bwMode="auto">
              <a:xfrm>
                <a:off x="2800125" y="5418098"/>
                <a:ext cx="1636069" cy="322969"/>
              </a:xfrm>
              <a:prstGeom prst="rect">
                <a:avLst/>
              </a:prstGeom>
              <a:solidFill>
                <a:srgbClr val="CDBEA7"/>
              </a:solidFill>
              <a:ln w="9525">
                <a:noFill/>
                <a:miter lim="800000"/>
                <a:headEnd/>
                <a:tailEnd/>
              </a:ln>
            </p:spPr>
            <p:txBody>
              <a:bodyPr>
                <a:prstTxWarp prst="textNoShape">
                  <a:avLst/>
                </a:prstTxWarp>
              </a:bodyPr>
              <a:lstStyle/>
              <a:p>
                <a:pPr defTabSz="882740" eaLnBrk="0" hangingPunct="0"/>
                <a:r>
                  <a:rPr lang="en-US" sz="1286" b="1" dirty="0">
                    <a:solidFill>
                      <a:srgbClr val="717074">
                        <a:lumMod val="75000"/>
                      </a:srgbClr>
                    </a:solidFill>
                    <a:latin typeface="BentonSansComp Medium" panose="02000606040000020004" pitchFamily="50" charset="0"/>
                    <a:ea typeface="Verdana" pitchFamily="34" charset="0"/>
                    <a:cs typeface="Verdana" pitchFamily="34" charset="0"/>
                  </a:rPr>
                  <a:t>MISSION</a:t>
                </a:r>
              </a:p>
              <a:p>
                <a:pPr defTabSz="882740" eaLnBrk="0" hangingPunct="0"/>
                <a:endParaRPr lang="en-US" sz="1286" dirty="0">
                  <a:solidFill>
                    <a:srgbClr val="717074">
                      <a:lumMod val="75000"/>
                    </a:srgbClr>
                  </a:solidFill>
                  <a:latin typeface="Verdana" pitchFamily="34" charset="0"/>
                  <a:ea typeface="Verdana" pitchFamily="34" charset="0"/>
                  <a:cs typeface="Verdana" pitchFamily="34" charset="0"/>
                </a:endParaRPr>
              </a:p>
              <a:p>
                <a:pPr defTabSz="882740" eaLnBrk="0" hangingPunct="0">
                  <a:buFont typeface="Arial" charset="0"/>
                  <a:buChar char="•"/>
                </a:pPr>
                <a:endParaRPr lang="en-US" sz="1286" dirty="0">
                  <a:solidFill>
                    <a:srgbClr val="717074">
                      <a:lumMod val="75000"/>
                    </a:srgbClr>
                  </a:solidFill>
                  <a:latin typeface="Verdana" pitchFamily="34" charset="0"/>
                  <a:ea typeface="Verdana" pitchFamily="34" charset="0"/>
                  <a:cs typeface="Verdana" pitchFamily="34" charset="0"/>
                </a:endParaRPr>
              </a:p>
              <a:p>
                <a:pPr defTabSz="882740" eaLnBrk="0" hangingPunct="0">
                  <a:buFont typeface="Arial" charset="0"/>
                  <a:buChar char="•"/>
                </a:pPr>
                <a:endParaRPr lang="en-US" sz="1286" dirty="0">
                  <a:solidFill>
                    <a:srgbClr val="717074">
                      <a:lumMod val="75000"/>
                    </a:srgbClr>
                  </a:solidFill>
                  <a:latin typeface="Verdana" pitchFamily="34" charset="0"/>
                  <a:ea typeface="Verdana" pitchFamily="34" charset="0"/>
                  <a:cs typeface="Verdana" pitchFamily="34" charset="0"/>
                </a:endParaRPr>
              </a:p>
            </p:txBody>
          </p:sp>
          <p:sp>
            <p:nvSpPr>
              <p:cNvPr id="36" name="Rectangle 35">
                <a:extLst>
                  <a:ext uri="{FF2B5EF4-FFF2-40B4-BE49-F238E27FC236}">
                    <a16:creationId xmlns:a16="http://schemas.microsoft.com/office/drawing/2014/main" id="{8CB6689C-B0CA-40AB-8613-F5F4A1AF39B6}"/>
                  </a:ext>
                </a:extLst>
              </p:cNvPr>
              <p:cNvSpPr/>
              <p:nvPr/>
            </p:nvSpPr>
            <p:spPr bwMode="auto">
              <a:xfrm>
                <a:off x="2800126" y="5719909"/>
                <a:ext cx="6061646" cy="639449"/>
              </a:xfrm>
              <a:prstGeom prst="rect">
                <a:avLst/>
              </a:prstGeom>
              <a:solidFill>
                <a:srgbClr val="CDBEA7"/>
              </a:solidFill>
            </p:spPr>
            <p:txBody>
              <a:bodyPr wrap="square">
                <a:spAutoFit/>
              </a:bodyPr>
              <a:lstStyle/>
              <a:p>
                <a:pPr algn="ctr">
                  <a:lnSpc>
                    <a:spcPct val="120000"/>
                  </a:lnSpc>
                </a:pPr>
                <a:r>
                  <a:rPr lang="en-US" sz="1100" dirty="0">
                    <a:latin typeface="BentonSansCond Regular" panose="02000606040000020004" pitchFamily="50" charset="0"/>
                  </a:rPr>
                  <a:t>To provide an exceptional airport experience with a focus on people, service, general aviation and collaborative partnerships that contribute to the regional economy. </a:t>
                </a:r>
              </a:p>
            </p:txBody>
          </p:sp>
        </p:grpSp>
        <p:grpSp>
          <p:nvGrpSpPr>
            <p:cNvPr id="12" name="Group 37">
              <a:extLst>
                <a:ext uri="{FF2B5EF4-FFF2-40B4-BE49-F238E27FC236}">
                  <a16:creationId xmlns:a16="http://schemas.microsoft.com/office/drawing/2014/main" id="{A07428D0-664C-49F1-B62E-01EB9575E791}"/>
                </a:ext>
              </a:extLst>
            </p:cNvPr>
            <p:cNvGrpSpPr/>
            <p:nvPr/>
          </p:nvGrpSpPr>
          <p:grpSpPr>
            <a:xfrm>
              <a:off x="3330462" y="3919707"/>
              <a:ext cx="5279888" cy="1187617"/>
              <a:chOff x="2819398" y="3869815"/>
              <a:chExt cx="6080806" cy="1337577"/>
            </a:xfrm>
            <a:solidFill>
              <a:schemeClr val="tx1">
                <a:lumMod val="40000"/>
                <a:lumOff val="60000"/>
              </a:schemeClr>
            </a:solidFill>
          </p:grpSpPr>
          <p:sp>
            <p:nvSpPr>
              <p:cNvPr id="31" name="Rectangle 15">
                <a:extLst>
                  <a:ext uri="{FF2B5EF4-FFF2-40B4-BE49-F238E27FC236}">
                    <a16:creationId xmlns:a16="http://schemas.microsoft.com/office/drawing/2014/main" id="{B7460040-67C2-4A19-971A-C9DE220F40C9}"/>
                  </a:ext>
                </a:extLst>
              </p:cNvPr>
              <p:cNvSpPr>
                <a:spLocks noChangeArrowheads="1"/>
              </p:cNvSpPr>
              <p:nvPr/>
            </p:nvSpPr>
            <p:spPr bwMode="auto">
              <a:xfrm>
                <a:off x="2819400" y="3869815"/>
                <a:ext cx="6080804" cy="1325731"/>
              </a:xfrm>
              <a:prstGeom prst="rect">
                <a:avLst/>
              </a:prstGeom>
              <a:solidFill>
                <a:srgbClr val="CDB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90495" indent="-190495" algn="ctr" defTabSz="882740" eaLnBrk="0" hangingPunct="0">
                  <a:defRPr/>
                </a:pPr>
                <a:r>
                  <a:rPr lang="en-US" sz="9428" dirty="0">
                    <a:solidFill>
                      <a:srgbClr val="717074">
                        <a:lumMod val="75000"/>
                      </a:srgbClr>
                    </a:solidFill>
                    <a:latin typeface="Verdana" pitchFamily="34" charset="0"/>
                    <a:ea typeface="Verdana" pitchFamily="34" charset="0"/>
                    <a:cs typeface="Verdana" pitchFamily="34" charset="0"/>
                  </a:rPr>
                  <a:t>	</a:t>
                </a:r>
              </a:p>
              <a:p>
                <a:pPr marL="190495" indent="-190495" algn="ctr" defTabSz="882740" eaLnBrk="0" hangingPunct="0">
                  <a:buFont typeface="Arial" charset="0"/>
                  <a:buChar char="•"/>
                  <a:defRPr/>
                </a:pPr>
                <a:endParaRPr lang="en-US" sz="9428" dirty="0">
                  <a:solidFill>
                    <a:srgbClr val="717074">
                      <a:lumMod val="75000"/>
                    </a:srgbClr>
                  </a:solidFill>
                  <a:latin typeface="Verdana" pitchFamily="34" charset="0"/>
                  <a:ea typeface="Verdana" pitchFamily="34" charset="0"/>
                  <a:cs typeface="Verdana" pitchFamily="34" charset="0"/>
                </a:endParaRPr>
              </a:p>
            </p:txBody>
          </p:sp>
          <p:sp>
            <p:nvSpPr>
              <p:cNvPr id="32" name="Rectangle 22">
                <a:extLst>
                  <a:ext uri="{FF2B5EF4-FFF2-40B4-BE49-F238E27FC236}">
                    <a16:creationId xmlns:a16="http://schemas.microsoft.com/office/drawing/2014/main" id="{1402C695-3334-4DF7-88D3-DA94EE9E633B}"/>
                  </a:ext>
                </a:extLst>
              </p:cNvPr>
              <p:cNvSpPr>
                <a:spLocks noChangeArrowheads="1"/>
              </p:cNvSpPr>
              <p:nvPr/>
            </p:nvSpPr>
            <p:spPr bwMode="auto">
              <a:xfrm>
                <a:off x="2834597" y="3937528"/>
                <a:ext cx="1947578" cy="322969"/>
              </a:xfrm>
              <a:prstGeom prst="rect">
                <a:avLst/>
              </a:prstGeom>
              <a:solidFill>
                <a:srgbClr val="CDBEA7"/>
              </a:solidFill>
              <a:ln w="9525">
                <a:noFill/>
                <a:miter lim="800000"/>
                <a:headEnd/>
                <a:tailEnd/>
              </a:ln>
            </p:spPr>
            <p:txBody>
              <a:bodyPr>
                <a:prstTxWarp prst="textNoShape">
                  <a:avLst/>
                </a:prstTxWarp>
              </a:bodyPr>
              <a:lstStyle/>
              <a:p>
                <a:pPr defTabSz="882740" eaLnBrk="0" hangingPunct="0"/>
                <a:r>
                  <a:rPr lang="en-US" sz="1286" b="1" dirty="0">
                    <a:solidFill>
                      <a:srgbClr val="717074">
                        <a:lumMod val="75000"/>
                      </a:srgbClr>
                    </a:solidFill>
                    <a:latin typeface="BentonSansComp Medium" panose="02000606040000020004" pitchFamily="50" charset="0"/>
                    <a:ea typeface="Verdana" pitchFamily="34" charset="0"/>
                    <a:cs typeface="Verdana" pitchFamily="34" charset="0"/>
                  </a:rPr>
                  <a:t>POSITIONING</a:t>
                </a:r>
              </a:p>
              <a:p>
                <a:pPr defTabSz="882740" eaLnBrk="0" hangingPunct="0"/>
                <a:endParaRPr lang="en-US" sz="1286" dirty="0">
                  <a:solidFill>
                    <a:srgbClr val="717074">
                      <a:lumMod val="75000"/>
                    </a:srgbClr>
                  </a:solidFill>
                  <a:latin typeface="Verdana" pitchFamily="34" charset="0"/>
                  <a:ea typeface="Verdana" pitchFamily="34" charset="0"/>
                  <a:cs typeface="Verdana" pitchFamily="34" charset="0"/>
                </a:endParaRPr>
              </a:p>
              <a:p>
                <a:pPr defTabSz="882740" eaLnBrk="0" hangingPunct="0">
                  <a:buFont typeface="Arial" charset="0"/>
                  <a:buChar char="•"/>
                </a:pPr>
                <a:endParaRPr lang="en-US" sz="1286" dirty="0">
                  <a:solidFill>
                    <a:srgbClr val="717074">
                      <a:lumMod val="75000"/>
                    </a:srgbClr>
                  </a:solidFill>
                  <a:latin typeface="Verdana" pitchFamily="34" charset="0"/>
                  <a:ea typeface="Verdana" pitchFamily="34" charset="0"/>
                  <a:cs typeface="Verdana" pitchFamily="34" charset="0"/>
                </a:endParaRPr>
              </a:p>
              <a:p>
                <a:pPr defTabSz="882740" eaLnBrk="0" hangingPunct="0">
                  <a:buFont typeface="Arial" charset="0"/>
                  <a:buChar char="•"/>
                </a:pPr>
                <a:endParaRPr lang="en-US" sz="1286" dirty="0">
                  <a:solidFill>
                    <a:srgbClr val="717074">
                      <a:lumMod val="75000"/>
                    </a:srgbClr>
                  </a:solidFill>
                  <a:latin typeface="Verdana" pitchFamily="34" charset="0"/>
                  <a:ea typeface="Verdana" pitchFamily="34" charset="0"/>
                  <a:cs typeface="Verdana" pitchFamily="34" charset="0"/>
                </a:endParaRPr>
              </a:p>
            </p:txBody>
          </p:sp>
          <p:sp>
            <p:nvSpPr>
              <p:cNvPr id="33" name="Rectangle 26">
                <a:extLst>
                  <a:ext uri="{FF2B5EF4-FFF2-40B4-BE49-F238E27FC236}">
                    <a16:creationId xmlns:a16="http://schemas.microsoft.com/office/drawing/2014/main" id="{8549ADF3-04F2-4815-88AD-A6AE0F0D5274}"/>
                  </a:ext>
                </a:extLst>
              </p:cNvPr>
              <p:cNvSpPr>
                <a:spLocks noChangeArrowheads="1"/>
              </p:cNvSpPr>
              <p:nvPr/>
            </p:nvSpPr>
            <p:spPr bwMode="auto">
              <a:xfrm>
                <a:off x="2819398" y="4299522"/>
                <a:ext cx="6061644" cy="907870"/>
              </a:xfrm>
              <a:prstGeom prst="rect">
                <a:avLst/>
              </a:prstGeom>
              <a:solidFill>
                <a:srgbClr val="CDBEA7"/>
              </a:solidFill>
              <a:ln w="9525">
                <a:noFill/>
                <a:miter lim="800000"/>
                <a:headEnd/>
                <a:tailEnd/>
              </a:ln>
            </p:spPr>
            <p:txBody>
              <a:bodyPr wrap="square">
                <a:prstTxWarp prst="textNoShape">
                  <a:avLst/>
                </a:prstTxWarp>
                <a:spAutoFit/>
              </a:bodyPr>
              <a:lstStyle/>
              <a:p>
                <a:pPr algn="ctr">
                  <a:lnSpc>
                    <a:spcPct val="120000"/>
                  </a:lnSpc>
                </a:pPr>
                <a:r>
                  <a:rPr lang="en-US" sz="1100" dirty="0">
                    <a:latin typeface="BentonSansCond Regular" panose="02000606040000020004" pitchFamily="50" charset="0"/>
                  </a:rPr>
                  <a:t>MCA provides a location where opportunity and business creativity are encouraged, supported and given the tools to thrive so they can enrich the economic vitality of the region.</a:t>
                </a:r>
              </a:p>
            </p:txBody>
          </p:sp>
        </p:grpSp>
        <p:grpSp>
          <p:nvGrpSpPr>
            <p:cNvPr id="13" name="Group 38">
              <a:extLst>
                <a:ext uri="{FF2B5EF4-FFF2-40B4-BE49-F238E27FC236}">
                  <a16:creationId xmlns:a16="http://schemas.microsoft.com/office/drawing/2014/main" id="{410CAB30-66DB-4C7A-BC45-F2BC765E1E7A}"/>
                </a:ext>
              </a:extLst>
            </p:cNvPr>
            <p:cNvGrpSpPr/>
            <p:nvPr/>
          </p:nvGrpSpPr>
          <p:grpSpPr>
            <a:xfrm>
              <a:off x="3330464" y="2677854"/>
              <a:ext cx="5279886" cy="1170162"/>
              <a:chOff x="2819400" y="2471153"/>
              <a:chExt cx="6080804" cy="1317918"/>
            </a:xfrm>
            <a:solidFill>
              <a:schemeClr val="tx1">
                <a:lumMod val="40000"/>
                <a:lumOff val="60000"/>
              </a:schemeClr>
            </a:solidFill>
          </p:grpSpPr>
          <p:sp>
            <p:nvSpPr>
              <p:cNvPr id="28" name="Rectangle 9">
                <a:extLst>
                  <a:ext uri="{FF2B5EF4-FFF2-40B4-BE49-F238E27FC236}">
                    <a16:creationId xmlns:a16="http://schemas.microsoft.com/office/drawing/2014/main" id="{794D88DE-0CCA-4542-96D5-2F6CB60A5ADD}"/>
                  </a:ext>
                </a:extLst>
              </p:cNvPr>
              <p:cNvSpPr>
                <a:spLocks noChangeArrowheads="1"/>
              </p:cNvSpPr>
              <p:nvPr/>
            </p:nvSpPr>
            <p:spPr bwMode="auto">
              <a:xfrm>
                <a:off x="2819400" y="2471153"/>
                <a:ext cx="6080804" cy="1317918"/>
              </a:xfrm>
              <a:prstGeom prst="rect">
                <a:avLst/>
              </a:prstGeom>
              <a:solidFill>
                <a:srgbClr val="CDB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90495" indent="-190495" algn="ctr" defTabSz="882740" eaLnBrk="0" hangingPunct="0">
                  <a:defRPr/>
                </a:pPr>
                <a:endParaRPr lang="en-US" sz="9428" dirty="0">
                  <a:solidFill>
                    <a:srgbClr val="717074">
                      <a:lumMod val="75000"/>
                    </a:srgbClr>
                  </a:solidFill>
                  <a:latin typeface="Verdana" pitchFamily="34" charset="0"/>
                  <a:ea typeface="Verdana" pitchFamily="34" charset="0"/>
                  <a:cs typeface="Verdana" pitchFamily="34" charset="0"/>
                </a:endParaRPr>
              </a:p>
            </p:txBody>
          </p:sp>
          <p:sp>
            <p:nvSpPr>
              <p:cNvPr id="29" name="Rectangle 19">
                <a:extLst>
                  <a:ext uri="{FF2B5EF4-FFF2-40B4-BE49-F238E27FC236}">
                    <a16:creationId xmlns:a16="http://schemas.microsoft.com/office/drawing/2014/main" id="{CEE14CE9-09C8-4BA2-90FB-629D46CAD8E4}"/>
                  </a:ext>
                </a:extLst>
              </p:cNvPr>
              <p:cNvSpPr>
                <a:spLocks noChangeArrowheads="1"/>
              </p:cNvSpPr>
              <p:nvPr/>
            </p:nvSpPr>
            <p:spPr bwMode="auto">
              <a:xfrm>
                <a:off x="2847259" y="2607668"/>
                <a:ext cx="1309361" cy="515707"/>
              </a:xfrm>
              <a:prstGeom prst="rect">
                <a:avLst/>
              </a:prstGeom>
              <a:solidFill>
                <a:srgbClr val="CDBEA7"/>
              </a:solidFill>
              <a:ln w="9525">
                <a:noFill/>
                <a:miter lim="800000"/>
                <a:headEnd/>
                <a:tailEnd/>
              </a:ln>
            </p:spPr>
            <p:txBody>
              <a:bodyPr>
                <a:prstTxWarp prst="textNoShape">
                  <a:avLst/>
                </a:prstTxWarp>
              </a:bodyPr>
              <a:lstStyle/>
              <a:p>
                <a:pPr defTabSz="882740" eaLnBrk="0" hangingPunct="0"/>
                <a:r>
                  <a:rPr lang="en-US" sz="1286" b="1" dirty="0">
                    <a:solidFill>
                      <a:srgbClr val="717074">
                        <a:lumMod val="75000"/>
                      </a:srgbClr>
                    </a:solidFill>
                    <a:latin typeface="BentonSansComp Medium" panose="02000606040000020004" pitchFamily="50" charset="0"/>
                    <a:ea typeface="Verdana" pitchFamily="34" charset="0"/>
                    <a:cs typeface="Verdana" pitchFamily="34" charset="0"/>
                  </a:rPr>
                  <a:t>PROOF</a:t>
                </a:r>
                <a:endParaRPr lang="en-US" sz="1179" b="1" dirty="0">
                  <a:solidFill>
                    <a:srgbClr val="717074">
                      <a:lumMod val="75000"/>
                    </a:srgbClr>
                  </a:solidFill>
                  <a:latin typeface="BentonSansComp Medium" panose="02000606040000020004" pitchFamily="50" charset="0"/>
                  <a:ea typeface="Verdana" pitchFamily="34" charset="0"/>
                  <a:cs typeface="Verdana" pitchFamily="34" charset="0"/>
                </a:endParaRPr>
              </a:p>
              <a:p>
                <a:pPr defTabSz="882740" eaLnBrk="0" hangingPunct="0"/>
                <a:endParaRPr lang="en-US" sz="1179" dirty="0">
                  <a:solidFill>
                    <a:srgbClr val="717074">
                      <a:lumMod val="75000"/>
                    </a:srgbClr>
                  </a:solidFill>
                  <a:latin typeface="Verdana" pitchFamily="34" charset="0"/>
                  <a:ea typeface="Verdana" pitchFamily="34" charset="0"/>
                  <a:cs typeface="Verdana" pitchFamily="34" charset="0"/>
                </a:endParaRPr>
              </a:p>
              <a:p>
                <a:pPr defTabSz="882740" eaLnBrk="0" hangingPunct="0">
                  <a:buFont typeface="Arial" charset="0"/>
                  <a:buChar char="•"/>
                </a:pPr>
                <a:endParaRPr lang="en-US" sz="1179" dirty="0">
                  <a:solidFill>
                    <a:srgbClr val="717074">
                      <a:lumMod val="75000"/>
                    </a:srgbClr>
                  </a:solidFill>
                  <a:latin typeface="Verdana" pitchFamily="34" charset="0"/>
                  <a:ea typeface="Verdana" pitchFamily="34" charset="0"/>
                  <a:cs typeface="Verdana" pitchFamily="34" charset="0"/>
                </a:endParaRPr>
              </a:p>
              <a:p>
                <a:pPr defTabSz="882740" eaLnBrk="0" hangingPunct="0">
                  <a:buFont typeface="Arial" charset="0"/>
                  <a:buChar char="•"/>
                </a:pPr>
                <a:endParaRPr lang="en-US" sz="1179" dirty="0">
                  <a:solidFill>
                    <a:srgbClr val="717074">
                      <a:lumMod val="75000"/>
                    </a:srgbClr>
                  </a:solidFill>
                  <a:latin typeface="Verdana" pitchFamily="34" charset="0"/>
                  <a:ea typeface="Verdana" pitchFamily="34" charset="0"/>
                  <a:cs typeface="Verdana" pitchFamily="34" charset="0"/>
                </a:endParaRPr>
              </a:p>
            </p:txBody>
          </p:sp>
          <p:sp>
            <p:nvSpPr>
              <p:cNvPr id="30" name="Rectangle 29">
                <a:extLst>
                  <a:ext uri="{FF2B5EF4-FFF2-40B4-BE49-F238E27FC236}">
                    <a16:creationId xmlns:a16="http://schemas.microsoft.com/office/drawing/2014/main" id="{993CCB3E-37CB-4A2A-AB6D-B6E41E66C29D}"/>
                  </a:ext>
                </a:extLst>
              </p:cNvPr>
              <p:cNvSpPr/>
              <p:nvPr/>
            </p:nvSpPr>
            <p:spPr bwMode="auto">
              <a:xfrm>
                <a:off x="3414173" y="2761409"/>
                <a:ext cx="2606804" cy="1016745"/>
              </a:xfrm>
              <a:prstGeom prst="rect">
                <a:avLst/>
              </a:prstGeom>
              <a:solidFill>
                <a:srgbClr val="CDBEA7"/>
              </a:solidFill>
            </p:spPr>
            <p:txBody>
              <a:bodyPr wrap="square">
                <a:spAutoFit/>
              </a:bodyPr>
              <a:lstStyle/>
              <a:p>
                <a:pPr algn="ctr"/>
                <a:r>
                  <a:rPr lang="en-US" sz="1100" dirty="0">
                    <a:latin typeface="BentonSansCond Regular" panose="02000606040000020004" pitchFamily="50" charset="0"/>
                  </a:rPr>
                  <a:t>Financially Self Sufficient</a:t>
                </a:r>
                <a:br>
                  <a:rPr lang="en-US" sz="1100" dirty="0">
                    <a:latin typeface="BentonSansCond Regular" panose="02000606040000020004" pitchFamily="50" charset="0"/>
                  </a:rPr>
                </a:br>
                <a:r>
                  <a:rPr lang="en-US" sz="1100" dirty="0">
                    <a:latin typeface="BentonSansCond Regular" panose="02000606040000020004" pitchFamily="50" charset="0"/>
                  </a:rPr>
                  <a:t>Highly Satisfied Tenants</a:t>
                </a:r>
              </a:p>
              <a:p>
                <a:pPr algn="ctr"/>
                <a:r>
                  <a:rPr lang="en-US" sz="1100" dirty="0">
                    <a:latin typeface="BentonSansCond Regular" panose="02000606040000020004" pitchFamily="50" charset="0"/>
                  </a:rPr>
                  <a:t>Exceptional Safety Record</a:t>
                </a:r>
              </a:p>
              <a:p>
                <a:pPr algn="ctr"/>
                <a:r>
                  <a:rPr lang="en-US" sz="1100" dirty="0">
                    <a:latin typeface="BentonSansCond Regular" panose="02000606040000020004" pitchFamily="50" charset="0"/>
                  </a:rPr>
                  <a:t>Consistent Leadership</a:t>
                </a:r>
              </a:p>
            </p:txBody>
          </p:sp>
          <p:sp>
            <p:nvSpPr>
              <p:cNvPr id="43" name="Rectangle 42">
                <a:extLst>
                  <a:ext uri="{FF2B5EF4-FFF2-40B4-BE49-F238E27FC236}">
                    <a16:creationId xmlns:a16="http://schemas.microsoft.com/office/drawing/2014/main" id="{021D0039-9BB7-4E2D-AD9C-86B2848B90A4}"/>
                  </a:ext>
                </a:extLst>
              </p:cNvPr>
              <p:cNvSpPr/>
              <p:nvPr/>
            </p:nvSpPr>
            <p:spPr bwMode="auto">
              <a:xfrm>
                <a:off x="5631520" y="2730539"/>
                <a:ext cx="3012660" cy="1016745"/>
              </a:xfrm>
              <a:prstGeom prst="rect">
                <a:avLst/>
              </a:prstGeom>
              <a:solidFill>
                <a:srgbClr val="CDBEA7"/>
              </a:solidFill>
            </p:spPr>
            <p:txBody>
              <a:bodyPr wrap="square">
                <a:spAutoFit/>
              </a:bodyPr>
              <a:lstStyle/>
              <a:p>
                <a:pPr algn="ctr"/>
                <a:r>
                  <a:rPr lang="en-US" sz="1100" dirty="0">
                    <a:latin typeface="BentonSansCond Regular" panose="02000606040000020004" pitchFamily="50" charset="0"/>
                  </a:rPr>
                  <a:t>Instant Landing System</a:t>
                </a:r>
                <a:br>
                  <a:rPr lang="en-US" sz="1100" dirty="0">
                    <a:latin typeface="BentonSansCond Regular" panose="02000606040000020004" pitchFamily="50" charset="0"/>
                  </a:rPr>
                </a:br>
                <a:r>
                  <a:rPr lang="en-US" sz="1100" dirty="0">
                    <a:latin typeface="BentonSansCond Regular" panose="02000606040000020004" pitchFamily="50" charset="0"/>
                  </a:rPr>
                  <a:t>2016 Airport of the Year</a:t>
                </a:r>
              </a:p>
              <a:p>
                <a:pPr algn="ctr"/>
                <a:r>
                  <a:rPr lang="en-US" sz="1100" dirty="0">
                    <a:latin typeface="BentonSansCond Regular" panose="02000606040000020004" pitchFamily="50" charset="0"/>
                  </a:rPr>
                  <a:t>24/7 All Weather</a:t>
                </a:r>
              </a:p>
              <a:p>
                <a:pPr algn="ctr"/>
                <a:r>
                  <a:rPr lang="en-US" sz="1100" dirty="0">
                    <a:latin typeface="BentonSansCond Regular" panose="02000606040000020004" pitchFamily="50" charset="0"/>
                  </a:rPr>
                  <a:t>Pilot Controlled Lighting</a:t>
                </a:r>
              </a:p>
            </p:txBody>
          </p:sp>
        </p:grpSp>
        <p:grpSp>
          <p:nvGrpSpPr>
            <p:cNvPr id="14" name="Group 39">
              <a:extLst>
                <a:ext uri="{FF2B5EF4-FFF2-40B4-BE49-F238E27FC236}">
                  <a16:creationId xmlns:a16="http://schemas.microsoft.com/office/drawing/2014/main" id="{60F818C0-1ADE-4977-AC30-82E8579E294F}"/>
                </a:ext>
              </a:extLst>
            </p:cNvPr>
            <p:cNvGrpSpPr/>
            <p:nvPr/>
          </p:nvGrpSpPr>
          <p:grpSpPr>
            <a:xfrm>
              <a:off x="3330465" y="675329"/>
              <a:ext cx="2640043" cy="1924830"/>
              <a:chOff x="2819400" y="215772"/>
              <a:chExt cx="3040517" cy="2167878"/>
            </a:xfrm>
            <a:solidFill>
              <a:schemeClr val="tx1">
                <a:lumMod val="40000"/>
                <a:lumOff val="60000"/>
              </a:schemeClr>
            </a:solidFill>
          </p:grpSpPr>
          <p:sp>
            <p:nvSpPr>
              <p:cNvPr id="25" name="Freeform 21">
                <a:extLst>
                  <a:ext uri="{FF2B5EF4-FFF2-40B4-BE49-F238E27FC236}">
                    <a16:creationId xmlns:a16="http://schemas.microsoft.com/office/drawing/2014/main" id="{0A553AD0-B8EF-4714-B8C1-2E5E31E8227B}"/>
                  </a:ext>
                </a:extLst>
              </p:cNvPr>
              <p:cNvSpPr/>
              <p:nvPr/>
            </p:nvSpPr>
            <p:spPr>
              <a:xfrm>
                <a:off x="2819400" y="215772"/>
                <a:ext cx="3040517" cy="2167878"/>
              </a:xfrm>
              <a:custGeom>
                <a:avLst/>
                <a:gdLst>
                  <a:gd name="connsiteX0" fmla="*/ 0 w 3040517"/>
                  <a:gd name="connsiteY0" fmla="*/ 2167878 h 2167878"/>
                  <a:gd name="connsiteX1" fmla="*/ 12830 w 3040517"/>
                  <a:gd name="connsiteY1" fmla="*/ 0 h 2167878"/>
                  <a:gd name="connsiteX2" fmla="*/ 1513844 w 3040517"/>
                  <a:gd name="connsiteY2" fmla="*/ 0 h 2167878"/>
                  <a:gd name="connsiteX3" fmla="*/ 3040517 w 3040517"/>
                  <a:gd name="connsiteY3" fmla="*/ 2167878 h 2167878"/>
                  <a:gd name="connsiteX4" fmla="*/ 0 w 3040517"/>
                  <a:gd name="connsiteY4" fmla="*/ 2167878 h 2167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517" h="2167878">
                    <a:moveTo>
                      <a:pt x="0" y="2167878"/>
                    </a:moveTo>
                    <a:cubicBezTo>
                      <a:pt x="4277" y="1445252"/>
                      <a:pt x="12830" y="0"/>
                      <a:pt x="12830" y="0"/>
                    </a:cubicBezTo>
                    <a:lnTo>
                      <a:pt x="1513844" y="0"/>
                    </a:lnTo>
                    <a:lnTo>
                      <a:pt x="3040517" y="2167878"/>
                    </a:lnTo>
                    <a:lnTo>
                      <a:pt x="0" y="2167878"/>
                    </a:lnTo>
                    <a:close/>
                  </a:path>
                </a:pathLst>
              </a:custGeom>
              <a:solidFill>
                <a:srgbClr val="CDB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90495" indent="-190495" algn="ctr" defTabSz="882740" eaLnBrk="0" hangingPunct="0">
                  <a:defRPr/>
                </a:pPr>
                <a:endParaRPr lang="en-US" sz="9428" dirty="0">
                  <a:solidFill>
                    <a:srgbClr val="717074">
                      <a:lumMod val="75000"/>
                    </a:srgbClr>
                  </a:solidFill>
                  <a:latin typeface="Verdana" pitchFamily="34" charset="0"/>
                  <a:ea typeface="Verdana" pitchFamily="34" charset="0"/>
                  <a:cs typeface="Verdana" pitchFamily="34" charset="0"/>
                </a:endParaRPr>
              </a:p>
            </p:txBody>
          </p:sp>
          <p:sp>
            <p:nvSpPr>
              <p:cNvPr id="26" name="Rectangle 40">
                <a:extLst>
                  <a:ext uri="{FF2B5EF4-FFF2-40B4-BE49-F238E27FC236}">
                    <a16:creationId xmlns:a16="http://schemas.microsoft.com/office/drawing/2014/main" id="{C20C867F-8E83-4DB8-AF46-9626A68286E5}"/>
                  </a:ext>
                </a:extLst>
              </p:cNvPr>
              <p:cNvSpPr>
                <a:spLocks noChangeArrowheads="1"/>
              </p:cNvSpPr>
              <p:nvPr/>
            </p:nvSpPr>
            <p:spPr bwMode="white">
              <a:xfrm>
                <a:off x="2953627" y="866731"/>
                <a:ext cx="2259090" cy="261474"/>
              </a:xfrm>
              <a:prstGeom prst="rect">
                <a:avLst/>
              </a:prstGeom>
              <a:noFill/>
              <a:ln w="9525">
                <a:noFill/>
                <a:miter lim="800000"/>
                <a:headEnd/>
                <a:tailEnd/>
              </a:ln>
              <a:effectLst>
                <a:outerShdw dist="17961" dir="2700000" sx="999" sy="999" algn="ctr" rotWithShape="0">
                  <a:srgbClr val="808080"/>
                </a:outerShdw>
              </a:effectLst>
            </p:spPr>
            <p:txBody>
              <a:bodyPr wrap="square" lIns="0" tIns="0" rIns="0" bIns="0">
                <a:prstTxWarp prst="textNoShape">
                  <a:avLst/>
                </a:prstTxWarp>
                <a:spAutoFit/>
              </a:bodyPr>
              <a:lstStyle/>
              <a:p>
                <a:pPr defTabSz="882740" eaLnBrk="0" hangingPunct="0">
                  <a:defRPr/>
                </a:pPr>
                <a:r>
                  <a:rPr lang="en-US" sz="1286" b="1" dirty="0">
                    <a:solidFill>
                      <a:srgbClr val="717074">
                        <a:lumMod val="75000"/>
                      </a:srgbClr>
                    </a:solidFill>
                    <a:latin typeface="BentonSansComp Medium" panose="02000606040000020004" pitchFamily="50" charset="0"/>
                    <a:ea typeface="Verdana" pitchFamily="34" charset="0"/>
                    <a:cs typeface="Verdana" pitchFamily="34" charset="0"/>
                  </a:rPr>
                  <a:t>PERSONALITY</a:t>
                </a:r>
              </a:p>
            </p:txBody>
          </p:sp>
          <p:sp>
            <p:nvSpPr>
              <p:cNvPr id="27" name="Rectangle 26">
                <a:extLst>
                  <a:ext uri="{FF2B5EF4-FFF2-40B4-BE49-F238E27FC236}">
                    <a16:creationId xmlns:a16="http://schemas.microsoft.com/office/drawing/2014/main" id="{1E667D3D-029E-4696-A849-E340D30219EF}"/>
                  </a:ext>
                </a:extLst>
              </p:cNvPr>
              <p:cNvSpPr/>
              <p:nvPr/>
            </p:nvSpPr>
            <p:spPr bwMode="auto">
              <a:xfrm>
                <a:off x="2859920" y="1108958"/>
                <a:ext cx="2041287" cy="793061"/>
              </a:xfrm>
              <a:prstGeom prst="rect">
                <a:avLst/>
              </a:prstGeom>
              <a:solidFill>
                <a:srgbClr val="CDBEA7"/>
              </a:solidFill>
            </p:spPr>
            <p:txBody>
              <a:bodyPr wrap="square">
                <a:spAutoFit/>
              </a:bodyPr>
              <a:lstStyle/>
              <a:p>
                <a:r>
                  <a:rPr lang="en-US" sz="1100" dirty="0">
                    <a:latin typeface="BentonSansCond Regular" panose="02000606040000020004" pitchFamily="50" charset="0"/>
                  </a:rPr>
                  <a:t>We don’t believe in the status quo</a:t>
                </a:r>
              </a:p>
              <a:p>
                <a:endParaRPr lang="en-US" sz="1100" dirty="0">
                  <a:latin typeface="BentonSansCond Regular" panose="02000606040000020004" pitchFamily="50" charset="0"/>
                </a:endParaRPr>
              </a:p>
            </p:txBody>
          </p:sp>
        </p:grpSp>
        <p:grpSp>
          <p:nvGrpSpPr>
            <p:cNvPr id="15" name="Group 40">
              <a:extLst>
                <a:ext uri="{FF2B5EF4-FFF2-40B4-BE49-F238E27FC236}">
                  <a16:creationId xmlns:a16="http://schemas.microsoft.com/office/drawing/2014/main" id="{B9B95923-01B0-4598-B57B-64751146F433}"/>
                </a:ext>
              </a:extLst>
            </p:cNvPr>
            <p:cNvGrpSpPr/>
            <p:nvPr/>
          </p:nvGrpSpPr>
          <p:grpSpPr>
            <a:xfrm>
              <a:off x="6020890" y="675329"/>
              <a:ext cx="2580377" cy="1924830"/>
              <a:chOff x="5943600" y="215772"/>
              <a:chExt cx="2971800" cy="2167878"/>
            </a:xfrm>
            <a:solidFill>
              <a:schemeClr val="tx1">
                <a:lumMod val="40000"/>
                <a:lumOff val="60000"/>
              </a:schemeClr>
            </a:solidFill>
          </p:grpSpPr>
          <p:sp>
            <p:nvSpPr>
              <p:cNvPr id="22" name="Freeform 18">
                <a:extLst>
                  <a:ext uri="{FF2B5EF4-FFF2-40B4-BE49-F238E27FC236}">
                    <a16:creationId xmlns:a16="http://schemas.microsoft.com/office/drawing/2014/main" id="{07DF5C90-4648-4C6E-8C1B-FFA28D143211}"/>
                  </a:ext>
                </a:extLst>
              </p:cNvPr>
              <p:cNvSpPr/>
              <p:nvPr/>
            </p:nvSpPr>
            <p:spPr>
              <a:xfrm flipH="1">
                <a:off x="5943600" y="215772"/>
                <a:ext cx="2971800" cy="2167878"/>
              </a:xfrm>
              <a:custGeom>
                <a:avLst/>
                <a:gdLst>
                  <a:gd name="connsiteX0" fmla="*/ 0 w 3040517"/>
                  <a:gd name="connsiteY0" fmla="*/ 2167878 h 2167878"/>
                  <a:gd name="connsiteX1" fmla="*/ 12830 w 3040517"/>
                  <a:gd name="connsiteY1" fmla="*/ 0 h 2167878"/>
                  <a:gd name="connsiteX2" fmla="*/ 1513844 w 3040517"/>
                  <a:gd name="connsiteY2" fmla="*/ 0 h 2167878"/>
                  <a:gd name="connsiteX3" fmla="*/ 3040517 w 3040517"/>
                  <a:gd name="connsiteY3" fmla="*/ 2167878 h 2167878"/>
                  <a:gd name="connsiteX4" fmla="*/ 0 w 3040517"/>
                  <a:gd name="connsiteY4" fmla="*/ 2167878 h 2167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0517" h="2167878">
                    <a:moveTo>
                      <a:pt x="0" y="2167878"/>
                    </a:moveTo>
                    <a:cubicBezTo>
                      <a:pt x="4277" y="1445252"/>
                      <a:pt x="12830" y="0"/>
                      <a:pt x="12830" y="0"/>
                    </a:cubicBezTo>
                    <a:lnTo>
                      <a:pt x="1513844" y="0"/>
                    </a:lnTo>
                    <a:lnTo>
                      <a:pt x="3040517" y="2167878"/>
                    </a:lnTo>
                    <a:lnTo>
                      <a:pt x="0" y="2167878"/>
                    </a:lnTo>
                    <a:close/>
                  </a:path>
                </a:pathLst>
              </a:custGeom>
              <a:solidFill>
                <a:srgbClr val="CDB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90495" indent="-190495" algn="ctr" defTabSz="882740" eaLnBrk="0" hangingPunct="0">
                  <a:defRPr/>
                </a:pPr>
                <a:endParaRPr lang="en-US" sz="9428" dirty="0">
                  <a:solidFill>
                    <a:srgbClr val="717074">
                      <a:lumMod val="75000"/>
                    </a:srgbClr>
                  </a:solidFill>
                  <a:latin typeface="Verdana" pitchFamily="34" charset="0"/>
                  <a:ea typeface="Verdana" pitchFamily="34" charset="0"/>
                  <a:cs typeface="Verdana" pitchFamily="34" charset="0"/>
                </a:endParaRPr>
              </a:p>
            </p:txBody>
          </p:sp>
          <p:sp>
            <p:nvSpPr>
              <p:cNvPr id="23" name="Rectangle 22">
                <a:extLst>
                  <a:ext uri="{FF2B5EF4-FFF2-40B4-BE49-F238E27FC236}">
                    <a16:creationId xmlns:a16="http://schemas.microsoft.com/office/drawing/2014/main" id="{87383846-018C-4F70-AEDE-C3F4FC6D5C72}"/>
                  </a:ext>
                </a:extLst>
              </p:cNvPr>
              <p:cNvSpPr>
                <a:spLocks noChangeArrowheads="1"/>
              </p:cNvSpPr>
              <p:nvPr/>
            </p:nvSpPr>
            <p:spPr bwMode="auto">
              <a:xfrm>
                <a:off x="7584764" y="866731"/>
                <a:ext cx="1196410" cy="261474"/>
              </a:xfrm>
              <a:prstGeom prst="rect">
                <a:avLst/>
              </a:prstGeom>
              <a:solidFill>
                <a:srgbClr val="CDBEA7"/>
              </a:solidFill>
              <a:ln w="9525">
                <a:noFill/>
                <a:miter lim="800000"/>
                <a:headEnd/>
                <a:tailEnd/>
              </a:ln>
              <a:effectLst>
                <a:outerShdw dist="17961" dir="2700000" sx="999" sy="999" algn="ctr" rotWithShape="0">
                  <a:schemeClr val="bg2"/>
                </a:outerShdw>
              </a:effectLst>
            </p:spPr>
            <p:txBody>
              <a:bodyPr wrap="square" lIns="0" tIns="0" rIns="0" bIns="0">
                <a:spAutoFit/>
              </a:bodyPr>
              <a:lstStyle/>
              <a:p>
                <a:pPr algn="r" defTabSz="882740" eaLnBrk="0" hangingPunct="0">
                  <a:defRPr/>
                </a:pPr>
                <a:r>
                  <a:rPr lang="en-US" sz="1286" b="1" spc="-107" dirty="0">
                    <a:solidFill>
                      <a:srgbClr val="717074">
                        <a:lumMod val="75000"/>
                      </a:srgbClr>
                    </a:solidFill>
                    <a:latin typeface="BentonSansComp Medium" panose="02000606040000020004" pitchFamily="50" charset="0"/>
                    <a:ea typeface="Verdana" pitchFamily="34" charset="0"/>
                    <a:cs typeface="Verdana" pitchFamily="34" charset="0"/>
                  </a:rPr>
                  <a:t>PLEDGE</a:t>
                </a:r>
              </a:p>
            </p:txBody>
          </p:sp>
          <p:sp>
            <p:nvSpPr>
              <p:cNvPr id="24" name="Rectangle 23">
                <a:extLst>
                  <a:ext uri="{FF2B5EF4-FFF2-40B4-BE49-F238E27FC236}">
                    <a16:creationId xmlns:a16="http://schemas.microsoft.com/office/drawing/2014/main" id="{4D739B2A-0C18-4FCD-946E-406398E548EA}"/>
                  </a:ext>
                </a:extLst>
              </p:cNvPr>
              <p:cNvSpPr/>
              <p:nvPr/>
            </p:nvSpPr>
            <p:spPr bwMode="auto">
              <a:xfrm>
                <a:off x="7707412" y="1119375"/>
                <a:ext cx="1167466" cy="1016745"/>
              </a:xfrm>
              <a:prstGeom prst="rect">
                <a:avLst/>
              </a:prstGeom>
              <a:solidFill>
                <a:srgbClr val="CDBEA7"/>
              </a:solidFill>
            </p:spPr>
            <p:txBody>
              <a:bodyPr wrap="square">
                <a:spAutoFit/>
              </a:bodyPr>
              <a:lstStyle/>
              <a:p>
                <a:r>
                  <a:rPr lang="en-US" sz="1100" dirty="0">
                    <a:latin typeface="BentonSansCond Regular" panose="02000606040000020004" pitchFamily="50" charset="0"/>
                  </a:rPr>
                  <a:t>A Trusted partner that is easy to do business with</a:t>
                </a:r>
              </a:p>
            </p:txBody>
          </p:sp>
        </p:grpSp>
        <p:grpSp>
          <p:nvGrpSpPr>
            <p:cNvPr id="16" name="Group 41">
              <a:extLst>
                <a:ext uri="{FF2B5EF4-FFF2-40B4-BE49-F238E27FC236}">
                  <a16:creationId xmlns:a16="http://schemas.microsoft.com/office/drawing/2014/main" id="{BDB20470-68DF-4CD5-91CE-40FEFDEA25C3}"/>
                </a:ext>
              </a:extLst>
            </p:cNvPr>
            <p:cNvGrpSpPr/>
            <p:nvPr/>
          </p:nvGrpSpPr>
          <p:grpSpPr>
            <a:xfrm>
              <a:off x="4764236" y="684415"/>
              <a:ext cx="2438731" cy="1778371"/>
              <a:chOff x="4470664" y="226004"/>
              <a:chExt cx="2808669" cy="2002925"/>
            </a:xfrm>
            <a:solidFill>
              <a:schemeClr val="tx1">
                <a:lumMod val="40000"/>
                <a:lumOff val="60000"/>
              </a:schemeClr>
            </a:solidFill>
          </p:grpSpPr>
          <p:sp>
            <p:nvSpPr>
              <p:cNvPr id="18" name="Isosceles Triangle 17">
                <a:extLst>
                  <a:ext uri="{FF2B5EF4-FFF2-40B4-BE49-F238E27FC236}">
                    <a16:creationId xmlns:a16="http://schemas.microsoft.com/office/drawing/2014/main" id="{C746CE36-4179-4439-A428-B8E5CD00A92E}"/>
                  </a:ext>
                </a:extLst>
              </p:cNvPr>
              <p:cNvSpPr/>
              <p:nvPr/>
            </p:nvSpPr>
            <p:spPr bwMode="auto">
              <a:xfrm rot="10800000">
                <a:off x="4470664" y="226004"/>
                <a:ext cx="2808669" cy="2002925"/>
              </a:xfrm>
              <a:prstGeom prst="triangle">
                <a:avLst>
                  <a:gd name="adj" fmla="val 49471"/>
                </a:avLst>
              </a:prstGeom>
              <a:solidFill>
                <a:srgbClr val="CDBE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190495" indent="-190495" algn="ctr" defTabSz="882740" eaLnBrk="0" hangingPunct="0">
                  <a:defRPr/>
                </a:pPr>
                <a:endParaRPr lang="en-US" sz="9428" dirty="0">
                  <a:solidFill>
                    <a:srgbClr val="717074">
                      <a:lumMod val="75000"/>
                    </a:srgbClr>
                  </a:solidFill>
                  <a:latin typeface="Verdana" pitchFamily="34" charset="0"/>
                  <a:ea typeface="Verdana" pitchFamily="34" charset="0"/>
                  <a:cs typeface="Verdana" pitchFamily="34" charset="0"/>
                </a:endParaRPr>
              </a:p>
            </p:txBody>
          </p:sp>
          <p:sp>
            <p:nvSpPr>
              <p:cNvPr id="19" name="Rectangle 18">
                <a:extLst>
                  <a:ext uri="{FF2B5EF4-FFF2-40B4-BE49-F238E27FC236}">
                    <a16:creationId xmlns:a16="http://schemas.microsoft.com/office/drawing/2014/main" id="{0FF16B41-7018-4C16-9928-E2DE92E22EF2}"/>
                  </a:ext>
                </a:extLst>
              </p:cNvPr>
              <p:cNvSpPr>
                <a:spLocks noChangeArrowheads="1"/>
              </p:cNvSpPr>
              <p:nvPr/>
            </p:nvSpPr>
            <p:spPr bwMode="auto">
              <a:xfrm>
                <a:off x="4706198" y="265074"/>
                <a:ext cx="2259092" cy="261473"/>
              </a:xfrm>
              <a:prstGeom prst="rect">
                <a:avLst/>
              </a:prstGeom>
              <a:noFill/>
              <a:ln w="9525">
                <a:noFill/>
                <a:miter lim="800000"/>
                <a:headEnd/>
                <a:tailEnd/>
              </a:ln>
              <a:effectLst>
                <a:outerShdw dist="17961" dir="2700000" sx="999" sy="999" algn="ctr" rotWithShape="0">
                  <a:schemeClr val="bg2"/>
                </a:outerShdw>
              </a:effectLst>
            </p:spPr>
            <p:txBody>
              <a:bodyPr wrap="square" lIns="0" tIns="0" rIns="0" bIns="0">
                <a:spAutoFit/>
              </a:bodyPr>
              <a:lstStyle/>
              <a:p>
                <a:pPr algn="ctr" defTabSz="882740" eaLnBrk="0" hangingPunct="0">
                  <a:defRPr/>
                </a:pPr>
                <a:r>
                  <a:rPr lang="en-US" sz="1286" b="1" spc="-107" dirty="0">
                    <a:solidFill>
                      <a:srgbClr val="717074">
                        <a:lumMod val="75000"/>
                      </a:srgbClr>
                    </a:solidFill>
                    <a:latin typeface="BentonSansComp Medium" panose="02000606040000020004" pitchFamily="50" charset="0"/>
                    <a:ea typeface="Verdana" pitchFamily="34" charset="0"/>
                    <a:cs typeface="Verdana" pitchFamily="34" charset="0"/>
                  </a:rPr>
                  <a:t>PAYOFF</a:t>
                </a:r>
              </a:p>
            </p:txBody>
          </p:sp>
          <p:sp>
            <p:nvSpPr>
              <p:cNvPr id="20" name="Rectangle 39">
                <a:extLst>
                  <a:ext uri="{FF2B5EF4-FFF2-40B4-BE49-F238E27FC236}">
                    <a16:creationId xmlns:a16="http://schemas.microsoft.com/office/drawing/2014/main" id="{3FEE209A-CECC-4336-B812-2984349D7124}"/>
                  </a:ext>
                </a:extLst>
              </p:cNvPr>
              <p:cNvSpPr>
                <a:spLocks noChangeArrowheads="1"/>
              </p:cNvSpPr>
              <p:nvPr/>
            </p:nvSpPr>
            <p:spPr bwMode="white">
              <a:xfrm>
                <a:off x="4746719" y="569809"/>
                <a:ext cx="2147654" cy="167109"/>
              </a:xfrm>
              <a:prstGeom prst="rect">
                <a:avLst/>
              </a:prstGeom>
              <a:noFill/>
              <a:ln w="9525">
                <a:noFill/>
                <a:miter lim="800000"/>
                <a:headEnd/>
                <a:tailEnd/>
              </a:ln>
              <a:effectLst>
                <a:outerShdw dist="17961" dir="2700000" sx="999" sy="999" algn="ctr" rotWithShape="0">
                  <a:srgbClr val="808080"/>
                </a:outerShdw>
              </a:effectLst>
            </p:spPr>
            <p:txBody>
              <a:bodyPr wrap="square" lIns="0" tIns="0" rIns="0" bIns="0">
                <a:spAutoFit/>
              </a:bodyPr>
              <a:lstStyle/>
              <a:p>
                <a:pPr algn="ctr" defTabSz="882740" eaLnBrk="0" hangingPunct="0">
                  <a:defRPr/>
                </a:pPr>
                <a:endParaRPr lang="en-US" sz="964" dirty="0">
                  <a:solidFill>
                    <a:srgbClr val="717074">
                      <a:lumMod val="75000"/>
                    </a:srgbClr>
                  </a:solidFill>
                  <a:latin typeface="Verdana" pitchFamily="34" charset="0"/>
                  <a:ea typeface="Verdana" pitchFamily="34" charset="0"/>
                  <a:cs typeface="Verdana" pitchFamily="34" charset="0"/>
                </a:endParaRPr>
              </a:p>
            </p:txBody>
          </p:sp>
          <p:sp>
            <p:nvSpPr>
              <p:cNvPr id="21" name="Rectangle 20">
                <a:extLst>
                  <a:ext uri="{FF2B5EF4-FFF2-40B4-BE49-F238E27FC236}">
                    <a16:creationId xmlns:a16="http://schemas.microsoft.com/office/drawing/2014/main" id="{B0B328E3-08A3-4762-B8E3-A8B292415A10}"/>
                  </a:ext>
                </a:extLst>
              </p:cNvPr>
              <p:cNvSpPr/>
              <p:nvPr/>
            </p:nvSpPr>
            <p:spPr bwMode="auto">
              <a:xfrm>
                <a:off x="4863899" y="555952"/>
                <a:ext cx="2133586" cy="345693"/>
              </a:xfrm>
              <a:prstGeom prst="rect">
                <a:avLst/>
              </a:prstGeom>
              <a:noFill/>
            </p:spPr>
            <p:txBody>
              <a:bodyPr wrap="square">
                <a:spAutoFit/>
              </a:bodyPr>
              <a:lstStyle/>
              <a:p>
                <a:pPr algn="ctr"/>
                <a:endParaRPr lang="en-US" sz="1100" dirty="0">
                  <a:latin typeface="BentonSansCond Regular" panose="02000606040000020004" pitchFamily="50" charset="0"/>
                </a:endParaRPr>
              </a:p>
            </p:txBody>
          </p:sp>
        </p:grpSp>
        <p:sp>
          <p:nvSpPr>
            <p:cNvPr id="17" name="Oval 31">
              <a:extLst>
                <a:ext uri="{FF2B5EF4-FFF2-40B4-BE49-F238E27FC236}">
                  <a16:creationId xmlns:a16="http://schemas.microsoft.com/office/drawing/2014/main" id="{13CBC94B-A0F6-4C5F-A4EB-E56412105C10}"/>
                </a:ext>
              </a:extLst>
            </p:cNvPr>
            <p:cNvSpPr>
              <a:spLocks noChangeArrowheads="1"/>
            </p:cNvSpPr>
            <p:nvPr/>
          </p:nvSpPr>
          <p:spPr bwMode="auto">
            <a:xfrm>
              <a:off x="5358380" y="1721839"/>
              <a:ext cx="1288635" cy="1327416"/>
            </a:xfrm>
            <a:prstGeom prst="ellipse">
              <a:avLst/>
            </a:prstGeom>
            <a:solidFill>
              <a:schemeClr val="bg1"/>
            </a:solidFill>
            <a:ln w="9525">
              <a:noFill/>
              <a:round/>
              <a:headEnd/>
              <a:tailEnd/>
            </a:ln>
          </p:spPr>
          <p:txBody>
            <a:bodyPr wrap="none" anchor="ctr">
              <a:prstTxWarp prst="textNoShape">
                <a:avLst/>
              </a:prstTxWarp>
            </a:bodyPr>
            <a:lstStyle/>
            <a:p>
              <a:pPr algn="ctr" defTabSz="882740" eaLnBrk="0" hangingPunct="0"/>
              <a:r>
                <a:rPr lang="en-US" sz="1400" b="1" dirty="0">
                  <a:latin typeface="BentonSansCond Regular" panose="02000606040000020004" pitchFamily="50" charset="0"/>
                  <a:ea typeface="Verdana" pitchFamily="34" charset="0"/>
                  <a:cs typeface="Verdana" pitchFamily="34" charset="0"/>
                </a:rPr>
                <a:t>More Than </a:t>
              </a:r>
            </a:p>
            <a:p>
              <a:pPr algn="ctr" defTabSz="882740" eaLnBrk="0" hangingPunct="0"/>
              <a:r>
                <a:rPr lang="en-US" sz="1400" b="1" dirty="0">
                  <a:latin typeface="BentonSansCond Regular" panose="02000606040000020004" pitchFamily="50" charset="0"/>
                  <a:ea typeface="Verdana" pitchFamily="34" charset="0"/>
                  <a:cs typeface="Verdana" pitchFamily="34" charset="0"/>
                </a:rPr>
                <a:t>You Expect</a:t>
              </a:r>
            </a:p>
          </p:txBody>
        </p:sp>
      </p:grpSp>
      <p:sp>
        <p:nvSpPr>
          <p:cNvPr id="37" name="TextBox 36">
            <a:extLst>
              <a:ext uri="{FF2B5EF4-FFF2-40B4-BE49-F238E27FC236}">
                <a16:creationId xmlns:a16="http://schemas.microsoft.com/office/drawing/2014/main" id="{B7762125-22C0-403C-AF40-2C87FEE3AEDF}"/>
              </a:ext>
            </a:extLst>
          </p:cNvPr>
          <p:cNvSpPr txBox="1"/>
          <p:nvPr/>
        </p:nvSpPr>
        <p:spPr>
          <a:xfrm>
            <a:off x="904998" y="1098450"/>
            <a:ext cx="2429016" cy="1508105"/>
          </a:xfrm>
          <a:prstGeom prst="rect">
            <a:avLst/>
          </a:prstGeom>
          <a:noFill/>
        </p:spPr>
        <p:txBody>
          <a:bodyPr wrap="square" rtlCol="0">
            <a:spAutoFit/>
          </a:bodyPr>
          <a:lstStyle/>
          <a:p>
            <a:pPr algn="ctr"/>
            <a:r>
              <a:rPr lang="en-US" sz="2400" b="1" dirty="0">
                <a:latin typeface="BentonSansCond Regular" panose="02000606040000020004" pitchFamily="50" charset="0"/>
              </a:rPr>
              <a:t>EMOTIONAL</a:t>
            </a:r>
            <a:r>
              <a:rPr lang="en-US" b="1" dirty="0">
                <a:latin typeface="BentonSansCond Regular" panose="02000606040000020004" pitchFamily="50" charset="0"/>
              </a:rPr>
              <a:t> </a:t>
            </a:r>
          </a:p>
          <a:p>
            <a:pPr algn="ctr"/>
            <a:r>
              <a:rPr lang="en-US" sz="1600" b="1" dirty="0">
                <a:latin typeface="BentonSansCond Regular" panose="02000606040000020004" pitchFamily="50" charset="0"/>
              </a:rPr>
              <a:t>Brand Elements constant throughout the company</a:t>
            </a:r>
          </a:p>
          <a:p>
            <a:pPr algn="ctr"/>
            <a:endParaRPr lang="en-US" b="1" dirty="0">
              <a:latin typeface="BentonSansCond Regular" panose="02000606040000020004" pitchFamily="50" charset="0"/>
            </a:endParaRPr>
          </a:p>
          <a:p>
            <a:endParaRPr lang="en-US" dirty="0"/>
          </a:p>
        </p:txBody>
      </p:sp>
      <p:sp>
        <p:nvSpPr>
          <p:cNvPr id="38" name="TextBox 37">
            <a:extLst>
              <a:ext uri="{FF2B5EF4-FFF2-40B4-BE49-F238E27FC236}">
                <a16:creationId xmlns:a16="http://schemas.microsoft.com/office/drawing/2014/main" id="{EDC395FD-D228-4C6E-A44D-116A9CDA596D}"/>
              </a:ext>
            </a:extLst>
          </p:cNvPr>
          <p:cNvSpPr txBox="1"/>
          <p:nvPr/>
        </p:nvSpPr>
        <p:spPr>
          <a:xfrm>
            <a:off x="650947" y="2868367"/>
            <a:ext cx="2996583" cy="954107"/>
          </a:xfrm>
          <a:prstGeom prst="rect">
            <a:avLst/>
          </a:prstGeom>
          <a:noFill/>
        </p:spPr>
        <p:txBody>
          <a:bodyPr wrap="square" rtlCol="0">
            <a:spAutoFit/>
          </a:bodyPr>
          <a:lstStyle/>
          <a:p>
            <a:pPr algn="ctr"/>
            <a:r>
              <a:rPr lang="en-US" sz="2400" b="1" dirty="0">
                <a:latin typeface="BentonSansCond Regular" panose="02000606040000020004" pitchFamily="50" charset="0"/>
              </a:rPr>
              <a:t>FUNCTIONAL</a:t>
            </a:r>
          </a:p>
          <a:p>
            <a:pPr algn="ctr"/>
            <a:r>
              <a:rPr lang="en-US" sz="1600" b="1" dirty="0">
                <a:latin typeface="BentonSansCond Regular" panose="02000606040000020004" pitchFamily="50" charset="0"/>
              </a:rPr>
              <a:t>Brand Elements customized by each individual entity</a:t>
            </a:r>
            <a:endParaRPr lang="en-US" sz="1600" dirty="0"/>
          </a:p>
        </p:txBody>
      </p:sp>
      <p:cxnSp>
        <p:nvCxnSpPr>
          <p:cNvPr id="39" name="Straight Connector 38">
            <a:extLst>
              <a:ext uri="{FF2B5EF4-FFF2-40B4-BE49-F238E27FC236}">
                <a16:creationId xmlns:a16="http://schemas.microsoft.com/office/drawing/2014/main" id="{65A48C98-607D-433D-B22A-90F772499BE8}"/>
              </a:ext>
            </a:extLst>
          </p:cNvPr>
          <p:cNvCxnSpPr>
            <a:cxnSpLocks/>
          </p:cNvCxnSpPr>
          <p:nvPr/>
        </p:nvCxnSpPr>
        <p:spPr>
          <a:xfrm flipH="1">
            <a:off x="3576766" y="2251715"/>
            <a:ext cx="548169" cy="0"/>
          </a:xfrm>
          <a:prstGeom prst="line">
            <a:avLst/>
          </a:prstGeom>
        </p:spPr>
        <p:style>
          <a:lnRef idx="1">
            <a:schemeClr val="dk1"/>
          </a:lnRef>
          <a:fillRef idx="0">
            <a:schemeClr val="dk1"/>
          </a:fillRef>
          <a:effectRef idx="0">
            <a:schemeClr val="dk1"/>
          </a:effectRef>
          <a:fontRef idx="minor">
            <a:schemeClr val="tx1"/>
          </a:fontRef>
        </p:style>
      </p:cxnSp>
      <p:cxnSp>
        <p:nvCxnSpPr>
          <p:cNvPr id="40" name="Straight Connector 39">
            <a:extLst>
              <a:ext uri="{FF2B5EF4-FFF2-40B4-BE49-F238E27FC236}">
                <a16:creationId xmlns:a16="http://schemas.microsoft.com/office/drawing/2014/main" id="{95347FAA-8802-4CCC-AB5E-E74D91A54266}"/>
              </a:ext>
            </a:extLst>
          </p:cNvPr>
          <p:cNvCxnSpPr>
            <a:cxnSpLocks/>
          </p:cNvCxnSpPr>
          <p:nvPr/>
        </p:nvCxnSpPr>
        <p:spPr>
          <a:xfrm flipH="1">
            <a:off x="3576766" y="5232276"/>
            <a:ext cx="548169" cy="0"/>
          </a:xfrm>
          <a:prstGeom prst="line">
            <a:avLst/>
          </a:prstGeom>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BA50FB3A-F251-4B38-87ED-B550D87900D1}"/>
              </a:ext>
            </a:extLst>
          </p:cNvPr>
          <p:cNvCxnSpPr>
            <a:cxnSpLocks/>
          </p:cNvCxnSpPr>
          <p:nvPr/>
        </p:nvCxnSpPr>
        <p:spPr>
          <a:xfrm>
            <a:off x="3576766" y="2251715"/>
            <a:ext cx="0" cy="2980561"/>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323CAC-BDE1-4791-A195-CC782A428C89}"/>
              </a:ext>
            </a:extLst>
          </p:cNvPr>
          <p:cNvCxnSpPr>
            <a:cxnSpLocks/>
          </p:cNvCxnSpPr>
          <p:nvPr/>
        </p:nvCxnSpPr>
        <p:spPr>
          <a:xfrm>
            <a:off x="3576765" y="1557933"/>
            <a:ext cx="579786" cy="0"/>
          </a:xfrm>
          <a:prstGeom prst="line">
            <a:avLst/>
          </a:prstGeom>
        </p:spPr>
        <p:style>
          <a:lnRef idx="1">
            <a:schemeClr val="dk1"/>
          </a:lnRef>
          <a:fillRef idx="0">
            <a:schemeClr val="dk1"/>
          </a:fillRef>
          <a:effectRef idx="0">
            <a:schemeClr val="dk1"/>
          </a:effectRef>
          <a:fontRef idx="minor">
            <a:schemeClr val="tx1"/>
          </a:fontRef>
        </p:style>
      </p:cxnSp>
      <p:sp>
        <p:nvSpPr>
          <p:cNvPr id="46" name="TextBox 45">
            <a:extLst>
              <a:ext uri="{FF2B5EF4-FFF2-40B4-BE49-F238E27FC236}">
                <a16:creationId xmlns:a16="http://schemas.microsoft.com/office/drawing/2014/main" id="{BE6844CA-C2B4-4CAB-9EBD-28F9160D966C}"/>
              </a:ext>
            </a:extLst>
          </p:cNvPr>
          <p:cNvSpPr txBox="1"/>
          <p:nvPr/>
        </p:nvSpPr>
        <p:spPr>
          <a:xfrm>
            <a:off x="9978012" y="5635912"/>
            <a:ext cx="1686677" cy="646331"/>
          </a:xfrm>
          <a:prstGeom prst="rect">
            <a:avLst/>
          </a:prstGeom>
          <a:noFill/>
        </p:spPr>
        <p:txBody>
          <a:bodyPr wrap="square" rtlCol="0">
            <a:spAutoFit/>
          </a:bodyPr>
          <a:lstStyle/>
          <a:p>
            <a:r>
              <a:rPr lang="en-US" b="1" dirty="0">
                <a:latin typeface="BentonSansCond Regular" panose="02000606040000020004" pitchFamily="50" charset="0"/>
              </a:rPr>
              <a:t>Brand Platform</a:t>
            </a:r>
            <a:endParaRPr lang="en-US" dirty="0">
              <a:latin typeface="BentonSansCond Regular" panose="02000606040000020004" pitchFamily="50" charset="0"/>
            </a:endParaRPr>
          </a:p>
          <a:p>
            <a:endParaRPr lang="en-US" dirty="0"/>
          </a:p>
        </p:txBody>
      </p:sp>
      <p:sp>
        <p:nvSpPr>
          <p:cNvPr id="50" name="Rectangle 49">
            <a:extLst>
              <a:ext uri="{FF2B5EF4-FFF2-40B4-BE49-F238E27FC236}">
                <a16:creationId xmlns:a16="http://schemas.microsoft.com/office/drawing/2014/main" id="{25DA62F2-2131-40B2-AC7B-DBBB677D15ED}"/>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6F810264-CF40-46A4-99FB-C31C56484F9D}"/>
              </a:ext>
            </a:extLst>
          </p:cNvPr>
          <p:cNvSpPr txBox="1"/>
          <p:nvPr/>
        </p:nvSpPr>
        <p:spPr>
          <a:xfrm>
            <a:off x="6199833" y="761899"/>
            <a:ext cx="1417449" cy="430887"/>
          </a:xfrm>
          <a:prstGeom prst="rect">
            <a:avLst/>
          </a:prstGeom>
          <a:noFill/>
        </p:spPr>
        <p:txBody>
          <a:bodyPr wrap="square" rtlCol="0">
            <a:spAutoFit/>
          </a:bodyPr>
          <a:lstStyle/>
          <a:p>
            <a:pPr algn="ctr"/>
            <a:r>
              <a:rPr lang="en-US" sz="1100" dirty="0">
                <a:latin typeface="BentonSansCond Regular" panose="02000606040000020004" pitchFamily="50" charset="0"/>
              </a:rPr>
              <a:t>Enriched economic vitality for the region</a:t>
            </a:r>
          </a:p>
        </p:txBody>
      </p:sp>
      <p:pic>
        <p:nvPicPr>
          <p:cNvPr id="44" name="Picture 43">
            <a:extLst>
              <a:ext uri="{FF2B5EF4-FFF2-40B4-BE49-F238E27FC236}">
                <a16:creationId xmlns:a16="http://schemas.microsoft.com/office/drawing/2014/main" id="{F6528F69-9C7B-4DDD-8A37-5F6DF3AA3390}"/>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0774551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9" name="TextBox 18">
            <a:extLst>
              <a:ext uri="{FF2B5EF4-FFF2-40B4-BE49-F238E27FC236}">
                <a16:creationId xmlns:a16="http://schemas.microsoft.com/office/drawing/2014/main" id="{D679B36F-851D-431E-B79A-56128C2E2930}"/>
              </a:ext>
            </a:extLst>
          </p:cNvPr>
          <p:cNvSpPr txBox="1"/>
          <p:nvPr/>
        </p:nvSpPr>
        <p:spPr>
          <a:xfrm>
            <a:off x="9496426" y="5635912"/>
            <a:ext cx="2168264" cy="646331"/>
          </a:xfrm>
          <a:prstGeom prst="rect">
            <a:avLst/>
          </a:prstGeom>
          <a:noFill/>
        </p:spPr>
        <p:txBody>
          <a:bodyPr wrap="square" rtlCol="0">
            <a:spAutoFit/>
          </a:bodyPr>
          <a:lstStyle/>
          <a:p>
            <a:r>
              <a:rPr lang="en-US" b="1" dirty="0">
                <a:latin typeface="BentonSansCond Regular" panose="02000606040000020004" pitchFamily="50" charset="0"/>
              </a:rPr>
              <a:t>Logo Look And Vibe</a:t>
            </a:r>
            <a:endParaRPr lang="en-US" dirty="0">
              <a:latin typeface="BentonSansCond Regular" panose="02000606040000020004" pitchFamily="50" charset="0"/>
            </a:endParaRPr>
          </a:p>
          <a:p>
            <a:endParaRPr lang="en-US" dirty="0"/>
          </a:p>
        </p:txBody>
      </p:sp>
      <p:sp>
        <p:nvSpPr>
          <p:cNvPr id="21" name="TextBox 20">
            <a:extLst>
              <a:ext uri="{FF2B5EF4-FFF2-40B4-BE49-F238E27FC236}">
                <a16:creationId xmlns:a16="http://schemas.microsoft.com/office/drawing/2014/main" id="{DA9AD4F2-AABB-4439-9164-946CCB033C45}"/>
              </a:ext>
            </a:extLst>
          </p:cNvPr>
          <p:cNvSpPr txBox="1"/>
          <p:nvPr/>
        </p:nvSpPr>
        <p:spPr>
          <a:xfrm>
            <a:off x="1840825" y="718855"/>
            <a:ext cx="8192530" cy="3059940"/>
          </a:xfrm>
          <a:prstGeom prst="rect">
            <a:avLst/>
          </a:prstGeom>
          <a:noFill/>
        </p:spPr>
        <p:txBody>
          <a:bodyPr wrap="square">
            <a:spAutoFit/>
          </a:bodyPr>
          <a:lstStyle/>
          <a:p>
            <a:pPr algn="ctr">
              <a:lnSpc>
                <a:spcPct val="120000"/>
              </a:lnSpc>
            </a:pPr>
            <a:r>
              <a:rPr lang="en-US" dirty="0">
                <a:solidFill>
                  <a:srgbClr val="BC3908"/>
                </a:solidFill>
                <a:latin typeface="BentonSansCond Regular" panose="02000606040000020004" pitchFamily="50" charset="0"/>
              </a:rPr>
              <a:t>Vibe</a:t>
            </a:r>
          </a:p>
          <a:p>
            <a:pPr algn="ctr">
              <a:lnSpc>
                <a:spcPct val="120000"/>
              </a:lnSpc>
            </a:pPr>
            <a:r>
              <a:rPr lang="en-US" dirty="0">
                <a:latin typeface="BentonSansCond Regular" panose="02000606040000020004" pitchFamily="50" charset="0"/>
              </a:rPr>
              <a:t>Direct, clean, timeless yet with a spark of energy</a:t>
            </a:r>
          </a:p>
          <a:p>
            <a:pPr algn="ctr">
              <a:lnSpc>
                <a:spcPct val="120000"/>
              </a:lnSpc>
            </a:pPr>
            <a:endParaRPr lang="en-US" dirty="0">
              <a:latin typeface="BentonSansCond Regular" panose="02000606040000020004" pitchFamily="50" charset="0"/>
            </a:endParaRPr>
          </a:p>
          <a:p>
            <a:pPr algn="ctr">
              <a:lnSpc>
                <a:spcPct val="120000"/>
              </a:lnSpc>
            </a:pPr>
            <a:r>
              <a:rPr lang="en-US" dirty="0">
                <a:solidFill>
                  <a:srgbClr val="BC3908"/>
                </a:solidFill>
                <a:latin typeface="BentonSansCond Regular" panose="02000606040000020004" pitchFamily="50" charset="0"/>
              </a:rPr>
              <a:t>Font Considerations</a:t>
            </a:r>
          </a:p>
          <a:p>
            <a:pPr algn="ctr">
              <a:lnSpc>
                <a:spcPct val="120000"/>
              </a:lnSpc>
            </a:pPr>
            <a:r>
              <a:rPr lang="en-US" dirty="0">
                <a:latin typeface="BentonSansCond Regular" panose="02000606040000020004" pitchFamily="50" charset="0"/>
              </a:rPr>
              <a:t>Benton Sans Condensed</a:t>
            </a:r>
          </a:p>
          <a:p>
            <a:pPr algn="ctr">
              <a:lnSpc>
                <a:spcPct val="120000"/>
              </a:lnSpc>
            </a:pPr>
            <a:endParaRPr lang="en-US" dirty="0">
              <a:latin typeface="BentonSansCond Regular" panose="02000606040000020004" pitchFamily="50" charset="0"/>
            </a:endParaRPr>
          </a:p>
          <a:p>
            <a:pPr algn="ctr">
              <a:lnSpc>
                <a:spcPct val="120000"/>
              </a:lnSpc>
            </a:pPr>
            <a:r>
              <a:rPr lang="en-US" dirty="0">
                <a:solidFill>
                  <a:srgbClr val="BC3908"/>
                </a:solidFill>
                <a:latin typeface="BentonSansCond Regular" panose="02000606040000020004" pitchFamily="50" charset="0"/>
              </a:rPr>
              <a:t>Colors</a:t>
            </a:r>
          </a:p>
          <a:p>
            <a:pPr algn="ctr">
              <a:lnSpc>
                <a:spcPct val="120000"/>
              </a:lnSpc>
            </a:pPr>
            <a:endParaRPr lang="en-US" sz="1800" dirty="0">
              <a:latin typeface="BentonSansCond Regular" panose="02000606040000020004" pitchFamily="50" charset="0"/>
            </a:endParaRPr>
          </a:p>
          <a:p>
            <a:pPr algn="ctr">
              <a:lnSpc>
                <a:spcPct val="120000"/>
              </a:lnSpc>
            </a:pPr>
            <a:endParaRPr lang="en-US" dirty="0">
              <a:latin typeface="BentonSansCond Regular" panose="02000606040000020004" pitchFamily="50" charset="0"/>
            </a:endParaRPr>
          </a:p>
        </p:txBody>
      </p:sp>
      <p:grpSp>
        <p:nvGrpSpPr>
          <p:cNvPr id="27" name="Group 26">
            <a:extLst>
              <a:ext uri="{FF2B5EF4-FFF2-40B4-BE49-F238E27FC236}">
                <a16:creationId xmlns:a16="http://schemas.microsoft.com/office/drawing/2014/main" id="{7BD130C9-BCE3-412C-8F71-2C96B2B66517}"/>
              </a:ext>
            </a:extLst>
          </p:cNvPr>
          <p:cNvGrpSpPr/>
          <p:nvPr/>
        </p:nvGrpSpPr>
        <p:grpSpPr>
          <a:xfrm>
            <a:off x="3084948" y="3429000"/>
            <a:ext cx="5704283" cy="1593927"/>
            <a:chOff x="3757569" y="2941980"/>
            <a:chExt cx="6300312" cy="1593927"/>
          </a:xfrm>
          <a:solidFill>
            <a:srgbClr val="945D60"/>
          </a:solidFill>
        </p:grpSpPr>
        <p:grpSp>
          <p:nvGrpSpPr>
            <p:cNvPr id="23" name="Group 22">
              <a:extLst>
                <a:ext uri="{FF2B5EF4-FFF2-40B4-BE49-F238E27FC236}">
                  <a16:creationId xmlns:a16="http://schemas.microsoft.com/office/drawing/2014/main" id="{C05A897F-5CC8-4FB3-9EFB-7171460CFF66}"/>
                </a:ext>
              </a:extLst>
            </p:cNvPr>
            <p:cNvGrpSpPr/>
            <p:nvPr/>
          </p:nvGrpSpPr>
          <p:grpSpPr>
            <a:xfrm>
              <a:off x="3789319" y="2941980"/>
              <a:ext cx="5962644" cy="883752"/>
              <a:chOff x="3789319" y="2941980"/>
              <a:chExt cx="5962644" cy="883752"/>
            </a:xfrm>
            <a:grpFill/>
          </p:grpSpPr>
          <p:sp>
            <p:nvSpPr>
              <p:cNvPr id="16" name="Oval 15">
                <a:extLst>
                  <a:ext uri="{FF2B5EF4-FFF2-40B4-BE49-F238E27FC236}">
                    <a16:creationId xmlns:a16="http://schemas.microsoft.com/office/drawing/2014/main" id="{9BB71645-591A-48F2-BC51-389AEF4F7A9E}"/>
                  </a:ext>
                </a:extLst>
              </p:cNvPr>
              <p:cNvSpPr/>
              <p:nvPr/>
            </p:nvSpPr>
            <p:spPr>
              <a:xfrm>
                <a:off x="3789319" y="2941980"/>
                <a:ext cx="960481" cy="875959"/>
              </a:xfrm>
              <a:prstGeom prst="ellipse">
                <a:avLst/>
              </a:prstGeom>
              <a:solidFill>
                <a:srgbClr val="3365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5A0A9F69-D1B7-45D2-8021-582458169C02}"/>
                  </a:ext>
                </a:extLst>
              </p:cNvPr>
              <p:cNvSpPr/>
              <p:nvPr/>
            </p:nvSpPr>
            <p:spPr>
              <a:xfrm>
                <a:off x="5467671" y="2941980"/>
                <a:ext cx="960481" cy="875959"/>
              </a:xfrm>
              <a:prstGeom prst="ellipse">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8CE11D0-45AF-4E16-ACE6-CF7FD50F229F}"/>
                  </a:ext>
                </a:extLst>
              </p:cNvPr>
              <p:cNvSpPr/>
              <p:nvPr/>
            </p:nvSpPr>
            <p:spPr>
              <a:xfrm>
                <a:off x="7171761" y="2949773"/>
                <a:ext cx="960481" cy="875959"/>
              </a:xfrm>
              <a:prstGeom prst="ellipse">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B7AB596-FF17-4E5B-917F-1574721C16E9}"/>
                  </a:ext>
                </a:extLst>
              </p:cNvPr>
              <p:cNvSpPr/>
              <p:nvPr/>
            </p:nvSpPr>
            <p:spPr>
              <a:xfrm>
                <a:off x="8791481" y="2949773"/>
                <a:ext cx="960482" cy="875959"/>
              </a:xfrm>
              <a:prstGeom prst="ellipse">
                <a:avLst/>
              </a:prstGeom>
              <a:solidFill>
                <a:srgbClr val="CD72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id="{E6B14C09-3944-4612-8FD8-380C2C347168}"/>
                </a:ext>
              </a:extLst>
            </p:cNvPr>
            <p:cNvSpPr txBox="1"/>
            <p:nvPr/>
          </p:nvSpPr>
          <p:spPr>
            <a:xfrm>
              <a:off x="3757569" y="3876601"/>
              <a:ext cx="1049381" cy="646331"/>
            </a:xfrm>
            <a:prstGeom prst="rect">
              <a:avLst/>
            </a:prstGeom>
            <a:noFill/>
            <a:ln>
              <a:noFill/>
            </a:ln>
          </p:spPr>
          <p:txBody>
            <a:bodyPr wrap="square" rtlCol="0">
              <a:spAutoFit/>
            </a:bodyPr>
            <a:lstStyle/>
            <a:p>
              <a:pPr algn="ctr"/>
              <a:r>
                <a:rPr lang="en-US" dirty="0">
                  <a:latin typeface="BentonSansComp Regular" panose="02000606040000020004" pitchFamily="50" charset="0"/>
                </a:rPr>
                <a:t>Jean</a:t>
              </a:r>
            </a:p>
            <a:p>
              <a:pPr algn="ctr"/>
              <a:r>
                <a:rPr lang="en-US" dirty="0">
                  <a:latin typeface="BentonSansComp Regular" panose="02000606040000020004" pitchFamily="50" charset="0"/>
                </a:rPr>
                <a:t>#33658A</a:t>
              </a:r>
            </a:p>
          </p:txBody>
        </p:sp>
        <p:sp>
          <p:nvSpPr>
            <p:cNvPr id="25" name="TextBox 24">
              <a:extLst>
                <a:ext uri="{FF2B5EF4-FFF2-40B4-BE49-F238E27FC236}">
                  <a16:creationId xmlns:a16="http://schemas.microsoft.com/office/drawing/2014/main" id="{2AA5F73D-EB2A-4010-9A7B-470F18747DAF}"/>
                </a:ext>
              </a:extLst>
            </p:cNvPr>
            <p:cNvSpPr txBox="1"/>
            <p:nvPr/>
          </p:nvSpPr>
          <p:spPr>
            <a:xfrm>
              <a:off x="5235843" y="3876601"/>
              <a:ext cx="1424136" cy="646331"/>
            </a:xfrm>
            <a:prstGeom prst="rect">
              <a:avLst/>
            </a:prstGeom>
            <a:noFill/>
            <a:ln>
              <a:noFill/>
            </a:ln>
          </p:spPr>
          <p:txBody>
            <a:bodyPr wrap="square" rtlCol="0">
              <a:spAutoFit/>
            </a:bodyPr>
            <a:lstStyle/>
            <a:p>
              <a:pPr algn="ctr"/>
              <a:r>
                <a:rPr lang="en-US" dirty="0">
                  <a:latin typeface="BentonSansComp Regular" panose="02000606040000020004" pitchFamily="50" charset="0"/>
                </a:rPr>
                <a:t>Dusk</a:t>
              </a:r>
            </a:p>
            <a:p>
              <a:pPr algn="ctr"/>
              <a:r>
                <a:rPr lang="en-US" dirty="0">
                  <a:latin typeface="BentonSansComp Regular" panose="02000606040000020004" pitchFamily="50" charset="0"/>
                </a:rPr>
                <a:t>#002C54</a:t>
              </a:r>
            </a:p>
          </p:txBody>
        </p:sp>
        <p:sp>
          <p:nvSpPr>
            <p:cNvPr id="26" name="TextBox 25">
              <a:extLst>
                <a:ext uri="{FF2B5EF4-FFF2-40B4-BE49-F238E27FC236}">
                  <a16:creationId xmlns:a16="http://schemas.microsoft.com/office/drawing/2014/main" id="{E6C8E41E-3886-4162-83CA-392F41BD46E5}"/>
                </a:ext>
              </a:extLst>
            </p:cNvPr>
            <p:cNvSpPr txBox="1"/>
            <p:nvPr/>
          </p:nvSpPr>
          <p:spPr>
            <a:xfrm>
              <a:off x="6881394" y="3889576"/>
              <a:ext cx="1572320" cy="646331"/>
            </a:xfrm>
            <a:prstGeom prst="rect">
              <a:avLst/>
            </a:prstGeom>
            <a:noFill/>
            <a:ln>
              <a:noFill/>
            </a:ln>
          </p:spPr>
          <p:txBody>
            <a:bodyPr wrap="square" rtlCol="0">
              <a:spAutoFit/>
            </a:bodyPr>
            <a:lstStyle/>
            <a:p>
              <a:pPr algn="ctr"/>
              <a:r>
                <a:rPr lang="en-US" dirty="0">
                  <a:latin typeface="BentonSansComp Regular" panose="02000606040000020004" pitchFamily="50" charset="0"/>
                </a:rPr>
                <a:t>Golden</a:t>
              </a:r>
            </a:p>
            <a:p>
              <a:pPr algn="ctr"/>
              <a:r>
                <a:rPr lang="en-US" dirty="0">
                  <a:latin typeface="BentonSansComp Regular" panose="02000606040000020004" pitchFamily="50" charset="0"/>
                </a:rPr>
                <a:t>#EFB509</a:t>
              </a:r>
            </a:p>
          </p:txBody>
        </p:sp>
        <p:sp>
          <p:nvSpPr>
            <p:cNvPr id="22" name="TextBox 21">
              <a:extLst>
                <a:ext uri="{FF2B5EF4-FFF2-40B4-BE49-F238E27FC236}">
                  <a16:creationId xmlns:a16="http://schemas.microsoft.com/office/drawing/2014/main" id="{5935775E-E14E-46C6-A37B-87D4FA9AC859}"/>
                </a:ext>
              </a:extLst>
            </p:cNvPr>
            <p:cNvSpPr txBox="1"/>
            <p:nvPr/>
          </p:nvSpPr>
          <p:spPr>
            <a:xfrm>
              <a:off x="8485561" y="3889576"/>
              <a:ext cx="1572320" cy="646331"/>
            </a:xfrm>
            <a:prstGeom prst="rect">
              <a:avLst/>
            </a:prstGeom>
            <a:noFill/>
            <a:ln>
              <a:noFill/>
            </a:ln>
          </p:spPr>
          <p:txBody>
            <a:bodyPr wrap="square" rtlCol="0">
              <a:spAutoFit/>
            </a:bodyPr>
            <a:lstStyle/>
            <a:p>
              <a:pPr algn="ctr"/>
              <a:r>
                <a:rPr lang="en-US" dirty="0">
                  <a:latin typeface="BentonSansComp Regular" panose="02000606040000020004" pitchFamily="50" charset="0"/>
                </a:rPr>
                <a:t>Bronze</a:t>
              </a:r>
            </a:p>
            <a:p>
              <a:pPr algn="ctr"/>
              <a:r>
                <a:rPr lang="en-US" dirty="0">
                  <a:latin typeface="BentonSansComp Regular" panose="02000606040000020004" pitchFamily="50" charset="0"/>
                </a:rPr>
                <a:t>#CD7213</a:t>
              </a:r>
            </a:p>
          </p:txBody>
        </p:sp>
      </p:grpSp>
      <p:pic>
        <p:nvPicPr>
          <p:cNvPr id="15" name="Picture 14">
            <a:extLst>
              <a:ext uri="{FF2B5EF4-FFF2-40B4-BE49-F238E27FC236}">
                <a16:creationId xmlns:a16="http://schemas.microsoft.com/office/drawing/2014/main" id="{BA0EC0FB-2377-4C18-A8C8-35FCF47579F6}"/>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30014397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0F9377DD-6416-4CE4-A23C-B4D3AAFF8E00}"/>
              </a:ext>
            </a:extLst>
          </p:cNvPr>
          <p:cNvSpPr txBox="1"/>
          <p:nvPr/>
        </p:nvSpPr>
        <p:spPr>
          <a:xfrm>
            <a:off x="10197548" y="5635912"/>
            <a:ext cx="1467142" cy="646331"/>
          </a:xfrm>
          <a:prstGeom prst="rect">
            <a:avLst/>
          </a:prstGeom>
          <a:noFill/>
        </p:spPr>
        <p:txBody>
          <a:bodyPr wrap="square" rtlCol="0">
            <a:spAutoFit/>
          </a:bodyPr>
          <a:lstStyle/>
          <a:p>
            <a:r>
              <a:rPr lang="en-US" b="1" dirty="0">
                <a:latin typeface="BentonSansCond Regular" panose="02000606040000020004" pitchFamily="50" charset="0"/>
              </a:rPr>
              <a:t>Logo Ideas</a:t>
            </a:r>
            <a:endParaRPr lang="en-US" dirty="0">
              <a:latin typeface="BentonSansCond Regular" panose="02000606040000020004" pitchFamily="50" charset="0"/>
            </a:endParaRPr>
          </a:p>
          <a:p>
            <a:endParaRPr lang="en-US" dirty="0"/>
          </a:p>
        </p:txBody>
      </p:sp>
      <p:pic>
        <p:nvPicPr>
          <p:cNvPr id="8" name="Picture 7">
            <a:extLst>
              <a:ext uri="{FF2B5EF4-FFF2-40B4-BE49-F238E27FC236}">
                <a16:creationId xmlns:a16="http://schemas.microsoft.com/office/drawing/2014/main" id="{EEE403F1-FC47-452C-9CCB-14F6284ECE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321" y="3191169"/>
            <a:ext cx="3854458" cy="2635657"/>
          </a:xfrm>
          <a:prstGeom prst="rect">
            <a:avLst/>
          </a:prstGeom>
        </p:spPr>
      </p:pic>
      <p:pic>
        <p:nvPicPr>
          <p:cNvPr id="9" name="Picture 8">
            <a:extLst>
              <a:ext uri="{FF2B5EF4-FFF2-40B4-BE49-F238E27FC236}">
                <a16:creationId xmlns:a16="http://schemas.microsoft.com/office/drawing/2014/main" id="{6A04528A-345E-4CF1-A0B7-3543A35305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13275" y="2834640"/>
            <a:ext cx="4228808" cy="2874657"/>
          </a:xfrm>
          <a:prstGeom prst="rect">
            <a:avLst/>
          </a:prstGeom>
        </p:spPr>
      </p:pic>
      <p:pic>
        <p:nvPicPr>
          <p:cNvPr id="30" name="Picture 29">
            <a:extLst>
              <a:ext uri="{FF2B5EF4-FFF2-40B4-BE49-F238E27FC236}">
                <a16:creationId xmlns:a16="http://schemas.microsoft.com/office/drawing/2014/main" id="{E0C98EAA-F378-47E5-B7A8-2D09E24C1D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498" y="2732376"/>
            <a:ext cx="3226701" cy="3226701"/>
          </a:xfrm>
          <a:prstGeom prst="rect">
            <a:avLst/>
          </a:prstGeom>
        </p:spPr>
      </p:pic>
      <p:pic>
        <p:nvPicPr>
          <p:cNvPr id="31" name="Picture 30">
            <a:extLst>
              <a:ext uri="{FF2B5EF4-FFF2-40B4-BE49-F238E27FC236}">
                <a16:creationId xmlns:a16="http://schemas.microsoft.com/office/drawing/2014/main" id="{AF0B6CCC-E797-4D66-B156-681F916C7893}"/>
              </a:ext>
            </a:extLst>
          </p:cNvPr>
          <p:cNvPicPr>
            <a:picLocks noChangeAspect="1"/>
          </p:cNvPicPr>
          <p:nvPr/>
        </p:nvPicPr>
        <p:blipFill>
          <a:blip r:embed="rId5"/>
          <a:stretch>
            <a:fillRect/>
          </a:stretch>
        </p:blipFill>
        <p:spPr>
          <a:xfrm>
            <a:off x="2579319" y="423261"/>
            <a:ext cx="2616326" cy="2635657"/>
          </a:xfrm>
          <a:prstGeom prst="rect">
            <a:avLst/>
          </a:prstGeom>
        </p:spPr>
      </p:pic>
      <p:pic>
        <p:nvPicPr>
          <p:cNvPr id="32" name="Picture 31">
            <a:extLst>
              <a:ext uri="{FF2B5EF4-FFF2-40B4-BE49-F238E27FC236}">
                <a16:creationId xmlns:a16="http://schemas.microsoft.com/office/drawing/2014/main" id="{195C8D16-17FA-4DE2-8192-B21AED64E800}"/>
              </a:ext>
            </a:extLst>
          </p:cNvPr>
          <p:cNvPicPr>
            <a:picLocks noChangeAspect="1"/>
          </p:cNvPicPr>
          <p:nvPr/>
        </p:nvPicPr>
        <p:blipFill>
          <a:blip r:embed="rId6"/>
          <a:stretch>
            <a:fillRect/>
          </a:stretch>
        </p:blipFill>
        <p:spPr>
          <a:xfrm>
            <a:off x="6803317" y="527933"/>
            <a:ext cx="2616326" cy="2195052"/>
          </a:xfrm>
          <a:prstGeom prst="rect">
            <a:avLst/>
          </a:prstGeom>
        </p:spPr>
      </p:pic>
    </p:spTree>
    <p:extLst>
      <p:ext uri="{BB962C8B-B14F-4D97-AF65-F5344CB8AC3E}">
        <p14:creationId xmlns:p14="http://schemas.microsoft.com/office/powerpoint/2010/main" val="418066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0F9377DD-6416-4CE4-A23C-B4D3AAFF8E00}"/>
              </a:ext>
            </a:extLst>
          </p:cNvPr>
          <p:cNvSpPr txBox="1"/>
          <p:nvPr/>
        </p:nvSpPr>
        <p:spPr>
          <a:xfrm>
            <a:off x="10197548" y="5635912"/>
            <a:ext cx="1467142" cy="646331"/>
          </a:xfrm>
          <a:prstGeom prst="rect">
            <a:avLst/>
          </a:prstGeom>
          <a:noFill/>
        </p:spPr>
        <p:txBody>
          <a:bodyPr wrap="square" rtlCol="0">
            <a:spAutoFit/>
          </a:bodyPr>
          <a:lstStyle/>
          <a:p>
            <a:r>
              <a:rPr lang="en-US" b="1" dirty="0">
                <a:latin typeface="BentonSansCond Regular" panose="02000606040000020004" pitchFamily="50" charset="0"/>
              </a:rPr>
              <a:t>Logo Ideas</a:t>
            </a:r>
            <a:endParaRPr lang="en-US" dirty="0">
              <a:latin typeface="BentonSansCond Regular" panose="02000606040000020004" pitchFamily="50" charset="0"/>
            </a:endParaRPr>
          </a:p>
          <a:p>
            <a:endParaRPr lang="en-US" dirty="0"/>
          </a:p>
        </p:txBody>
      </p:sp>
      <p:pic>
        <p:nvPicPr>
          <p:cNvPr id="11" name="Picture 10">
            <a:extLst>
              <a:ext uri="{FF2B5EF4-FFF2-40B4-BE49-F238E27FC236}">
                <a16:creationId xmlns:a16="http://schemas.microsoft.com/office/drawing/2014/main" id="{F7B2A168-8D8E-4A42-8E2A-9480792A844B}"/>
              </a:ext>
            </a:extLst>
          </p:cNvPr>
          <p:cNvPicPr>
            <a:picLocks noChangeAspect="1"/>
          </p:cNvPicPr>
          <p:nvPr/>
        </p:nvPicPr>
        <p:blipFill>
          <a:blip r:embed="rId2"/>
          <a:stretch>
            <a:fillRect/>
          </a:stretch>
        </p:blipFill>
        <p:spPr>
          <a:xfrm>
            <a:off x="4501920" y="566562"/>
            <a:ext cx="3405712" cy="1977726"/>
          </a:xfrm>
          <a:prstGeom prst="rect">
            <a:avLst/>
          </a:prstGeom>
        </p:spPr>
      </p:pic>
      <p:pic>
        <p:nvPicPr>
          <p:cNvPr id="13" name="Picture 12">
            <a:extLst>
              <a:ext uri="{FF2B5EF4-FFF2-40B4-BE49-F238E27FC236}">
                <a16:creationId xmlns:a16="http://schemas.microsoft.com/office/drawing/2014/main" id="{A0F9DCE3-CEFF-4ABC-BDD1-78D690C9C357}"/>
              </a:ext>
            </a:extLst>
          </p:cNvPr>
          <p:cNvPicPr>
            <a:picLocks noChangeAspect="1"/>
          </p:cNvPicPr>
          <p:nvPr/>
        </p:nvPicPr>
        <p:blipFill>
          <a:blip r:embed="rId3"/>
          <a:stretch>
            <a:fillRect/>
          </a:stretch>
        </p:blipFill>
        <p:spPr>
          <a:xfrm>
            <a:off x="8293790" y="566562"/>
            <a:ext cx="3400302" cy="1973096"/>
          </a:xfrm>
          <a:prstGeom prst="rect">
            <a:avLst/>
          </a:prstGeom>
        </p:spPr>
      </p:pic>
      <p:pic>
        <p:nvPicPr>
          <p:cNvPr id="15" name="Picture 14">
            <a:extLst>
              <a:ext uri="{FF2B5EF4-FFF2-40B4-BE49-F238E27FC236}">
                <a16:creationId xmlns:a16="http://schemas.microsoft.com/office/drawing/2014/main" id="{03F375C2-7A25-450C-A488-2E3A46431607}"/>
              </a:ext>
            </a:extLst>
          </p:cNvPr>
          <p:cNvPicPr>
            <a:picLocks noChangeAspect="1"/>
          </p:cNvPicPr>
          <p:nvPr/>
        </p:nvPicPr>
        <p:blipFill>
          <a:blip r:embed="rId4"/>
          <a:stretch>
            <a:fillRect/>
          </a:stretch>
        </p:blipFill>
        <p:spPr>
          <a:xfrm>
            <a:off x="715461" y="566562"/>
            <a:ext cx="3400301" cy="1977726"/>
          </a:xfrm>
          <a:prstGeom prst="rect">
            <a:avLst/>
          </a:prstGeom>
        </p:spPr>
      </p:pic>
      <p:pic>
        <p:nvPicPr>
          <p:cNvPr id="19" name="Picture 18">
            <a:extLst>
              <a:ext uri="{FF2B5EF4-FFF2-40B4-BE49-F238E27FC236}">
                <a16:creationId xmlns:a16="http://schemas.microsoft.com/office/drawing/2014/main" id="{A1A9770B-02D8-4D87-B852-C983E9B5CB5C}"/>
              </a:ext>
            </a:extLst>
          </p:cNvPr>
          <p:cNvPicPr>
            <a:picLocks noChangeAspect="1"/>
          </p:cNvPicPr>
          <p:nvPr/>
        </p:nvPicPr>
        <p:blipFill>
          <a:blip r:embed="rId5"/>
          <a:stretch>
            <a:fillRect/>
          </a:stretch>
        </p:blipFill>
        <p:spPr>
          <a:xfrm>
            <a:off x="528060" y="3320369"/>
            <a:ext cx="2786571" cy="2276747"/>
          </a:xfrm>
          <a:prstGeom prst="rect">
            <a:avLst/>
          </a:prstGeom>
        </p:spPr>
      </p:pic>
      <p:pic>
        <p:nvPicPr>
          <p:cNvPr id="21" name="Picture 20">
            <a:extLst>
              <a:ext uri="{FF2B5EF4-FFF2-40B4-BE49-F238E27FC236}">
                <a16:creationId xmlns:a16="http://schemas.microsoft.com/office/drawing/2014/main" id="{1AEB0ECC-4A7E-4363-9279-C9B5D8171E6E}"/>
              </a:ext>
            </a:extLst>
          </p:cNvPr>
          <p:cNvPicPr>
            <a:picLocks noChangeAspect="1"/>
          </p:cNvPicPr>
          <p:nvPr/>
        </p:nvPicPr>
        <p:blipFill>
          <a:blip r:embed="rId6"/>
          <a:stretch>
            <a:fillRect/>
          </a:stretch>
        </p:blipFill>
        <p:spPr>
          <a:xfrm>
            <a:off x="3950602" y="3236244"/>
            <a:ext cx="2885725" cy="2279305"/>
          </a:xfrm>
          <a:prstGeom prst="rect">
            <a:avLst/>
          </a:prstGeom>
        </p:spPr>
      </p:pic>
      <p:pic>
        <p:nvPicPr>
          <p:cNvPr id="25" name="Picture 24">
            <a:extLst>
              <a:ext uri="{FF2B5EF4-FFF2-40B4-BE49-F238E27FC236}">
                <a16:creationId xmlns:a16="http://schemas.microsoft.com/office/drawing/2014/main" id="{5701EC6F-F302-4373-B16E-867725A9215F}"/>
              </a:ext>
            </a:extLst>
          </p:cNvPr>
          <p:cNvPicPr>
            <a:picLocks noChangeAspect="1"/>
          </p:cNvPicPr>
          <p:nvPr/>
        </p:nvPicPr>
        <p:blipFill>
          <a:blip r:embed="rId7"/>
          <a:stretch>
            <a:fillRect/>
          </a:stretch>
        </p:blipFill>
        <p:spPr>
          <a:xfrm>
            <a:off x="7537017" y="3236244"/>
            <a:ext cx="2444999" cy="2444999"/>
          </a:xfrm>
          <a:prstGeom prst="rect">
            <a:avLst/>
          </a:prstGeom>
        </p:spPr>
      </p:pic>
    </p:spTree>
    <p:extLst>
      <p:ext uri="{BB962C8B-B14F-4D97-AF65-F5344CB8AC3E}">
        <p14:creationId xmlns:p14="http://schemas.microsoft.com/office/powerpoint/2010/main" val="2767052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137929" y="1322469"/>
            <a:ext cx="4608281"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Small county airport</a:t>
            </a:r>
          </a:p>
          <a:p>
            <a:pPr marL="285750" indent="-285750">
              <a:buFont typeface="Arial" panose="020B0604020202020204" pitchFamily="34" charset="0"/>
              <a:buChar char="•"/>
            </a:pPr>
            <a:r>
              <a:rPr lang="en-US" dirty="0">
                <a:latin typeface="BentonSansCond Regular" panose="02000606040000020004" pitchFamily="50" charset="0"/>
              </a:rPr>
              <a:t>Private</a:t>
            </a:r>
          </a:p>
          <a:p>
            <a:pPr marL="285750" indent="-285750">
              <a:buFont typeface="Arial" panose="020B0604020202020204" pitchFamily="34" charset="0"/>
              <a:buChar char="•"/>
            </a:pPr>
            <a:r>
              <a:rPr lang="en-US" dirty="0">
                <a:latin typeface="BentonSansCond Regular" panose="02000606040000020004" pitchFamily="50" charset="0"/>
              </a:rPr>
              <a:t>Small planes only</a:t>
            </a:r>
          </a:p>
          <a:p>
            <a:pPr marL="285750" indent="-285750">
              <a:buFont typeface="Arial" panose="020B0604020202020204" pitchFamily="34" charset="0"/>
              <a:buChar char="•"/>
            </a:pPr>
            <a:r>
              <a:rPr lang="en-US" dirty="0">
                <a:latin typeface="BentonSansCond Regular" panose="02000606040000020004" pitchFamily="50" charset="0"/>
              </a:rPr>
              <a:t>Little planes</a:t>
            </a:r>
          </a:p>
          <a:p>
            <a:pPr marL="285750" indent="-285750">
              <a:buFont typeface="Arial" panose="020B0604020202020204" pitchFamily="34" charset="0"/>
              <a:buChar char="•"/>
            </a:pPr>
            <a:r>
              <a:rPr lang="en-US" dirty="0">
                <a:latin typeface="BentonSansCond Regular" panose="02000606040000020004" pitchFamily="50" charset="0"/>
              </a:rPr>
              <a:t>Can’t fly from there</a:t>
            </a:r>
          </a:p>
          <a:p>
            <a:pPr marL="285750" indent="-285750">
              <a:buFont typeface="Arial" panose="020B0604020202020204" pitchFamily="34" charset="0"/>
              <a:buChar char="•"/>
            </a:pPr>
            <a:r>
              <a:rPr lang="en-US" dirty="0">
                <a:latin typeface="BentonSansCond Regular" panose="02000606040000020004" pitchFamily="50" charset="0"/>
              </a:rPr>
              <a:t>Event space – entertainment</a:t>
            </a:r>
          </a:p>
          <a:p>
            <a:pPr marL="285750" indent="-285750">
              <a:buFont typeface="Arial" panose="020B0604020202020204" pitchFamily="34" charset="0"/>
              <a:buChar char="•"/>
            </a:pPr>
            <a:r>
              <a:rPr lang="en-US" dirty="0">
                <a:latin typeface="BentonSansCond Regular" panose="02000606040000020004" pitchFamily="50" charset="0"/>
              </a:rPr>
              <a:t>Great potential for infrastructure</a:t>
            </a:r>
          </a:p>
          <a:p>
            <a:pPr marL="285750" indent="-285750">
              <a:buFont typeface="Arial" panose="020B0604020202020204" pitchFamily="34" charset="0"/>
              <a:buChar char="•"/>
            </a:pPr>
            <a:r>
              <a:rPr lang="en-US" dirty="0">
                <a:latin typeface="BentonSansCond Regular" panose="02000606040000020004" pitchFamily="50" charset="0"/>
              </a:rPr>
              <a:t>Small airport with a big runway</a:t>
            </a:r>
          </a:p>
          <a:p>
            <a:pPr marL="285750" indent="-285750">
              <a:buFont typeface="Arial" panose="020B0604020202020204" pitchFamily="34" charset="0"/>
              <a:buChar char="•"/>
            </a:pPr>
            <a:r>
              <a:rPr lang="en-US" dirty="0">
                <a:latin typeface="BentonSansCond Regular" panose="02000606040000020004" pitchFamily="50" charset="0"/>
              </a:rPr>
              <a:t>Two FBOs</a:t>
            </a:r>
          </a:p>
          <a:p>
            <a:pPr marL="285750" indent="-285750">
              <a:buFont typeface="Arial" panose="020B0604020202020204" pitchFamily="34" charset="0"/>
              <a:buChar char="•"/>
            </a:pPr>
            <a:r>
              <a:rPr lang="en-US" dirty="0">
                <a:latin typeface="BentonSansCond Regular" panose="02000606040000020004" pitchFamily="50" charset="0"/>
              </a:rPr>
              <a:t>Underutilized</a:t>
            </a:r>
          </a:p>
          <a:p>
            <a:pPr marL="285750" indent="-285750">
              <a:buFont typeface="Arial" panose="020B0604020202020204" pitchFamily="34" charset="0"/>
              <a:buChar char="•"/>
            </a:pPr>
            <a:r>
              <a:rPr lang="en-US" dirty="0">
                <a:latin typeface="BentonSansCond Regular" panose="02000606040000020004" pitchFamily="50" charset="0"/>
              </a:rPr>
              <a:t>Lots of aircraft – who owns all those planes??</a:t>
            </a:r>
          </a:p>
          <a:p>
            <a:pPr marL="285750" indent="-285750">
              <a:buFont typeface="Arial" panose="020B0604020202020204" pitchFamily="34" charset="0"/>
              <a:buChar char="•"/>
            </a:pPr>
            <a:r>
              <a:rPr lang="en-US" dirty="0">
                <a:latin typeface="BentonSansCond Regular" panose="02000606040000020004" pitchFamily="50" charset="0"/>
              </a:rPr>
              <a:t>Commercial service that isn’t coming back</a:t>
            </a:r>
          </a:p>
          <a:p>
            <a:pPr marL="285750" indent="-285750">
              <a:buFont typeface="Arial" panose="020B0604020202020204" pitchFamily="34" charset="0"/>
              <a:buChar char="•"/>
            </a:pPr>
            <a:r>
              <a:rPr lang="en-US" dirty="0">
                <a:latin typeface="BentonSansCond Regular" panose="02000606040000020004" pitchFamily="50" charset="0"/>
              </a:rPr>
              <a:t>1000s of acres but no development</a:t>
            </a:r>
          </a:p>
          <a:p>
            <a:endParaRPr lang="en-US" dirty="0">
              <a:latin typeface="BentonSansCond Regular" panose="02000606040000020004" pitchFamily="50" charset="0"/>
            </a:endParaRPr>
          </a:p>
        </p:txBody>
      </p:sp>
      <p:sp>
        <p:nvSpPr>
          <p:cNvPr id="5" name="TextBox 4">
            <a:extLst>
              <a:ext uri="{FF2B5EF4-FFF2-40B4-BE49-F238E27FC236}">
                <a16:creationId xmlns:a16="http://schemas.microsoft.com/office/drawing/2014/main" id="{427CA62E-90B6-41A9-A4D2-F56BF6840546}"/>
              </a:ext>
            </a:extLst>
          </p:cNvPr>
          <p:cNvSpPr txBox="1"/>
          <p:nvPr/>
        </p:nvSpPr>
        <p:spPr>
          <a:xfrm>
            <a:off x="732488" y="534189"/>
            <a:ext cx="8048730" cy="369332"/>
          </a:xfrm>
          <a:prstGeom prst="rect">
            <a:avLst/>
          </a:prstGeom>
          <a:noFill/>
        </p:spPr>
        <p:txBody>
          <a:bodyPr wrap="square" rtlCol="0">
            <a:spAutoFit/>
          </a:bodyPr>
          <a:lstStyle/>
          <a:p>
            <a:r>
              <a:rPr lang="en-US" b="1" dirty="0">
                <a:latin typeface="BentonSansCond Regular" panose="02000606040000020004" pitchFamily="50" charset="0"/>
              </a:rPr>
              <a:t>When you hear Monroe County Airport what comes to mind?</a:t>
            </a:r>
          </a:p>
        </p:txBody>
      </p:sp>
      <p:sp>
        <p:nvSpPr>
          <p:cNvPr id="8" name="TextBox 7">
            <a:extLst>
              <a:ext uri="{FF2B5EF4-FFF2-40B4-BE49-F238E27FC236}">
                <a16:creationId xmlns:a16="http://schemas.microsoft.com/office/drawing/2014/main" id="{1D126410-60BC-4F37-8659-4B6B8EFDAA75}"/>
              </a:ext>
            </a:extLst>
          </p:cNvPr>
          <p:cNvSpPr txBox="1"/>
          <p:nvPr/>
        </p:nvSpPr>
        <p:spPr>
          <a:xfrm>
            <a:off x="5746211" y="1368230"/>
            <a:ext cx="5918478" cy="230832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Didn’t even know we had one until I went to the county fair</a:t>
            </a:r>
          </a:p>
          <a:p>
            <a:pPr marL="285750" indent="-285750">
              <a:buFont typeface="Arial" panose="020B0604020202020204" pitchFamily="34" charset="0"/>
              <a:buChar char="•"/>
            </a:pPr>
            <a:r>
              <a:rPr lang="en-US" dirty="0">
                <a:latin typeface="BentonSansCond Regular" panose="02000606040000020004" pitchFamily="50" charset="0"/>
              </a:rPr>
              <a:t>Didn’t know until I got this job and took a tour of BMG</a:t>
            </a:r>
          </a:p>
          <a:p>
            <a:pPr marL="285750" indent="-285750">
              <a:buFont typeface="Arial" panose="020B0604020202020204" pitchFamily="34" charset="0"/>
              <a:buChar char="•"/>
            </a:pPr>
            <a:r>
              <a:rPr lang="en-US" dirty="0">
                <a:latin typeface="BentonSansCond Regular" panose="02000606040000020004" pitchFamily="50" charset="0"/>
              </a:rPr>
              <a:t>Need to be rich</a:t>
            </a:r>
          </a:p>
          <a:p>
            <a:pPr marL="285750" indent="-285750">
              <a:buFont typeface="Arial" panose="020B0604020202020204" pitchFamily="34" charset="0"/>
              <a:buChar char="•"/>
            </a:pPr>
            <a:r>
              <a:rPr lang="en-US" dirty="0">
                <a:latin typeface="BentonSansCond Regular" panose="02000606040000020004" pitchFamily="50" charset="0"/>
              </a:rPr>
              <a:t>Perception is rich man’s playground</a:t>
            </a:r>
          </a:p>
          <a:p>
            <a:pPr marL="285750" indent="-285750">
              <a:buFont typeface="Arial" panose="020B0604020202020204" pitchFamily="34" charset="0"/>
              <a:buChar char="•"/>
            </a:pPr>
            <a:r>
              <a:rPr lang="en-US" dirty="0">
                <a:latin typeface="BentonSansCond Regular" panose="02000606040000020004" pitchFamily="50" charset="0"/>
              </a:rPr>
              <a:t>City Sewer available</a:t>
            </a:r>
          </a:p>
          <a:p>
            <a:pPr marL="285750" indent="-285750">
              <a:buFont typeface="Arial" panose="020B0604020202020204" pitchFamily="34" charset="0"/>
              <a:buChar char="•"/>
            </a:pPr>
            <a:r>
              <a:rPr lang="en-US" dirty="0">
                <a:latin typeface="BentonSansCond Regular" panose="02000606040000020004" pitchFamily="50" charset="0"/>
              </a:rPr>
              <a:t>Fire Station</a:t>
            </a:r>
          </a:p>
          <a:p>
            <a:endParaRPr lang="en-US" dirty="0">
              <a:latin typeface="BentonSansCond Regular" panose="02000606040000020004" pitchFamily="50" charset="0"/>
            </a:endParaRPr>
          </a:p>
          <a:p>
            <a:endParaRPr lang="en-US" dirty="0">
              <a:latin typeface="BentonSansCond Regular" panose="02000606040000020004" pitchFamily="50" charset="0"/>
            </a:endParaRPr>
          </a:p>
        </p:txBody>
      </p:sp>
      <p:pic>
        <p:nvPicPr>
          <p:cNvPr id="9" name="Picture 8">
            <a:extLst>
              <a:ext uri="{FF2B5EF4-FFF2-40B4-BE49-F238E27FC236}">
                <a16:creationId xmlns:a16="http://schemas.microsoft.com/office/drawing/2014/main" id="{13E106CB-84F8-4FDE-80EC-A983EC0F525E}"/>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0958616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Box 9">
            <a:extLst>
              <a:ext uri="{FF2B5EF4-FFF2-40B4-BE49-F238E27FC236}">
                <a16:creationId xmlns:a16="http://schemas.microsoft.com/office/drawing/2014/main" id="{0F9377DD-6416-4CE4-A23C-B4D3AAFF8E00}"/>
              </a:ext>
            </a:extLst>
          </p:cNvPr>
          <p:cNvSpPr txBox="1"/>
          <p:nvPr/>
        </p:nvSpPr>
        <p:spPr>
          <a:xfrm>
            <a:off x="10197548" y="5635912"/>
            <a:ext cx="1467142" cy="646331"/>
          </a:xfrm>
          <a:prstGeom prst="rect">
            <a:avLst/>
          </a:prstGeom>
          <a:noFill/>
        </p:spPr>
        <p:txBody>
          <a:bodyPr wrap="square" rtlCol="0">
            <a:spAutoFit/>
          </a:bodyPr>
          <a:lstStyle/>
          <a:p>
            <a:r>
              <a:rPr lang="en-US" b="1" dirty="0">
                <a:latin typeface="BentonSansCond Regular" panose="02000606040000020004" pitchFamily="50" charset="0"/>
              </a:rPr>
              <a:t>Logo Ideas</a:t>
            </a:r>
            <a:endParaRPr lang="en-US" dirty="0">
              <a:latin typeface="BentonSansCond Regular" panose="02000606040000020004" pitchFamily="50" charset="0"/>
            </a:endParaRPr>
          </a:p>
          <a:p>
            <a:endParaRPr lang="en-US" dirty="0"/>
          </a:p>
        </p:txBody>
      </p:sp>
      <p:pic>
        <p:nvPicPr>
          <p:cNvPr id="6" name="Picture 5">
            <a:extLst>
              <a:ext uri="{FF2B5EF4-FFF2-40B4-BE49-F238E27FC236}">
                <a16:creationId xmlns:a16="http://schemas.microsoft.com/office/drawing/2014/main" id="{C69072BC-22D6-4C0D-8774-E161DADBD5FE}"/>
              </a:ext>
            </a:extLst>
          </p:cNvPr>
          <p:cNvPicPr>
            <a:picLocks noChangeAspect="1"/>
          </p:cNvPicPr>
          <p:nvPr/>
        </p:nvPicPr>
        <p:blipFill>
          <a:blip r:embed="rId2"/>
          <a:stretch>
            <a:fillRect/>
          </a:stretch>
        </p:blipFill>
        <p:spPr>
          <a:xfrm>
            <a:off x="1372292" y="718855"/>
            <a:ext cx="3644121" cy="2060030"/>
          </a:xfrm>
          <a:prstGeom prst="rect">
            <a:avLst/>
          </a:prstGeom>
        </p:spPr>
      </p:pic>
      <p:pic>
        <p:nvPicPr>
          <p:cNvPr id="17" name="Picture 16">
            <a:extLst>
              <a:ext uri="{FF2B5EF4-FFF2-40B4-BE49-F238E27FC236}">
                <a16:creationId xmlns:a16="http://schemas.microsoft.com/office/drawing/2014/main" id="{44F19CE7-CB36-4395-948A-E1237518125E}"/>
              </a:ext>
            </a:extLst>
          </p:cNvPr>
          <p:cNvPicPr>
            <a:picLocks noChangeAspect="1"/>
          </p:cNvPicPr>
          <p:nvPr/>
        </p:nvPicPr>
        <p:blipFill>
          <a:blip r:embed="rId3"/>
          <a:stretch>
            <a:fillRect/>
          </a:stretch>
        </p:blipFill>
        <p:spPr>
          <a:xfrm>
            <a:off x="6443838" y="718855"/>
            <a:ext cx="3345055" cy="1840097"/>
          </a:xfrm>
          <a:prstGeom prst="rect">
            <a:avLst/>
          </a:prstGeom>
        </p:spPr>
      </p:pic>
      <p:pic>
        <p:nvPicPr>
          <p:cNvPr id="23" name="Picture 22">
            <a:extLst>
              <a:ext uri="{FF2B5EF4-FFF2-40B4-BE49-F238E27FC236}">
                <a16:creationId xmlns:a16="http://schemas.microsoft.com/office/drawing/2014/main" id="{5164DA29-2720-4EC0-A951-D115A091651C}"/>
              </a:ext>
            </a:extLst>
          </p:cNvPr>
          <p:cNvPicPr>
            <a:picLocks noChangeAspect="1"/>
          </p:cNvPicPr>
          <p:nvPr/>
        </p:nvPicPr>
        <p:blipFill>
          <a:blip r:embed="rId4"/>
          <a:stretch>
            <a:fillRect/>
          </a:stretch>
        </p:blipFill>
        <p:spPr>
          <a:xfrm>
            <a:off x="231296" y="3634786"/>
            <a:ext cx="3960375" cy="1717272"/>
          </a:xfrm>
          <a:prstGeom prst="rect">
            <a:avLst/>
          </a:prstGeom>
        </p:spPr>
      </p:pic>
      <p:pic>
        <p:nvPicPr>
          <p:cNvPr id="27" name="Picture 26">
            <a:extLst>
              <a:ext uri="{FF2B5EF4-FFF2-40B4-BE49-F238E27FC236}">
                <a16:creationId xmlns:a16="http://schemas.microsoft.com/office/drawing/2014/main" id="{227DA83E-A1A6-47F7-BDCC-49FA3C6E3727}"/>
              </a:ext>
            </a:extLst>
          </p:cNvPr>
          <p:cNvPicPr>
            <a:picLocks noChangeAspect="1"/>
          </p:cNvPicPr>
          <p:nvPr/>
        </p:nvPicPr>
        <p:blipFill>
          <a:blip r:embed="rId5"/>
          <a:stretch>
            <a:fillRect/>
          </a:stretch>
        </p:blipFill>
        <p:spPr>
          <a:xfrm>
            <a:off x="3990403" y="3619361"/>
            <a:ext cx="3914568" cy="1717272"/>
          </a:xfrm>
          <a:prstGeom prst="rect">
            <a:avLst/>
          </a:prstGeom>
        </p:spPr>
      </p:pic>
      <p:pic>
        <p:nvPicPr>
          <p:cNvPr id="29" name="Picture 28">
            <a:extLst>
              <a:ext uri="{FF2B5EF4-FFF2-40B4-BE49-F238E27FC236}">
                <a16:creationId xmlns:a16="http://schemas.microsoft.com/office/drawing/2014/main" id="{57E3A0FC-FA42-4AD8-8DF0-E4163017B445}"/>
              </a:ext>
            </a:extLst>
          </p:cNvPr>
          <p:cNvPicPr>
            <a:picLocks noChangeAspect="1"/>
          </p:cNvPicPr>
          <p:nvPr/>
        </p:nvPicPr>
        <p:blipFill>
          <a:blip r:embed="rId6"/>
          <a:stretch>
            <a:fillRect/>
          </a:stretch>
        </p:blipFill>
        <p:spPr>
          <a:xfrm>
            <a:off x="7904971" y="3414767"/>
            <a:ext cx="4055733" cy="1880591"/>
          </a:xfrm>
          <a:prstGeom prst="rect">
            <a:avLst/>
          </a:prstGeom>
        </p:spPr>
      </p:pic>
    </p:spTree>
    <p:extLst>
      <p:ext uri="{BB962C8B-B14F-4D97-AF65-F5344CB8AC3E}">
        <p14:creationId xmlns:p14="http://schemas.microsoft.com/office/powerpoint/2010/main" val="1252364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679B36F-851D-431E-B79A-56128C2E2930}"/>
              </a:ext>
            </a:extLst>
          </p:cNvPr>
          <p:cNvSpPr txBox="1"/>
          <p:nvPr/>
        </p:nvSpPr>
        <p:spPr>
          <a:xfrm>
            <a:off x="8983225" y="5635912"/>
            <a:ext cx="2635715" cy="646331"/>
          </a:xfrm>
          <a:prstGeom prst="rect">
            <a:avLst/>
          </a:prstGeom>
          <a:noFill/>
        </p:spPr>
        <p:txBody>
          <a:bodyPr wrap="square" rtlCol="0">
            <a:spAutoFit/>
          </a:bodyPr>
          <a:lstStyle/>
          <a:p>
            <a:r>
              <a:rPr lang="en-US" b="1" dirty="0">
                <a:latin typeface="BentonSansCond Regular" panose="02000606040000020004" pitchFamily="50" charset="0"/>
              </a:rPr>
              <a:t>Communication Platform</a:t>
            </a:r>
            <a:endParaRPr lang="en-US" dirty="0">
              <a:latin typeface="BentonSansCond Regular" panose="02000606040000020004" pitchFamily="50" charset="0"/>
            </a:endParaRPr>
          </a:p>
          <a:p>
            <a:endParaRPr lang="en-US" dirty="0"/>
          </a:p>
        </p:txBody>
      </p:sp>
      <p:sp>
        <p:nvSpPr>
          <p:cNvPr id="29" name="TextBox 28">
            <a:extLst>
              <a:ext uri="{FF2B5EF4-FFF2-40B4-BE49-F238E27FC236}">
                <a16:creationId xmlns:a16="http://schemas.microsoft.com/office/drawing/2014/main" id="{3F378FB6-4BAB-4C2E-9717-526F6D1A3CC6}"/>
              </a:ext>
            </a:extLst>
          </p:cNvPr>
          <p:cNvSpPr txBox="1"/>
          <p:nvPr/>
        </p:nvSpPr>
        <p:spPr>
          <a:xfrm>
            <a:off x="1376174" y="398815"/>
            <a:ext cx="10041669" cy="6051528"/>
          </a:xfrm>
          <a:prstGeom prst="rect">
            <a:avLst/>
          </a:prstGeom>
          <a:noFill/>
        </p:spPr>
        <p:txBody>
          <a:bodyPr wrap="square">
            <a:spAutoFit/>
          </a:bodyPr>
          <a:lstStyle/>
          <a:p>
            <a:pPr algn="ctr">
              <a:lnSpc>
                <a:spcPct val="120000"/>
              </a:lnSpc>
            </a:pPr>
            <a:r>
              <a:rPr lang="en-US" dirty="0">
                <a:solidFill>
                  <a:srgbClr val="F26419"/>
                </a:solidFill>
                <a:latin typeface="BentonSansCond Regular" panose="02000606040000020004" pitchFamily="50" charset="0"/>
              </a:rPr>
              <a:t>What Is Our Approach</a:t>
            </a:r>
          </a:p>
          <a:p>
            <a:r>
              <a:rPr lang="en-US" sz="1800" b="1" dirty="0">
                <a:latin typeface="BentonSansCond Regular" panose="02000606040000020004" pitchFamily="50" charset="0"/>
              </a:rPr>
              <a:t>We Bring Our “A” Game. </a:t>
            </a:r>
            <a:r>
              <a:rPr lang="en-US" sz="1800" dirty="0">
                <a:latin typeface="BentonSansCond Regular" panose="02000606040000020004" pitchFamily="50" charset="0"/>
              </a:rPr>
              <a:t>Turns out when you what to succeed in today’s environment YOU must be the competitive advantage. The asset. The differentiator. We’re all that and more, because having a competitive advantage doesn’t dependent on an organization’s ability to produce differentiated products </a:t>
            </a:r>
            <a:r>
              <a:rPr lang="en-US" dirty="0">
                <a:latin typeface="BentonSansCond Regular" panose="02000606040000020004" pitchFamily="50" charset="0"/>
              </a:rPr>
              <a:t>or</a:t>
            </a:r>
            <a:r>
              <a:rPr lang="en-US" sz="1800" dirty="0">
                <a:latin typeface="BentonSansCond Regular" panose="02000606040000020004" pitchFamily="50" charset="0"/>
              </a:rPr>
              <a:t> services, but instead, how they engage, and interact with their customers, and are the best partner possible. Strong partnerships lead to creative thinking. Creative thinking leads to innovation. </a:t>
            </a:r>
            <a:r>
              <a:rPr lang="en-US" dirty="0">
                <a:latin typeface="BentonSansCond Regular" panose="02000606040000020004" pitchFamily="50" charset="0"/>
              </a:rPr>
              <a:t>I</a:t>
            </a:r>
            <a:r>
              <a:rPr lang="en-US" sz="1800" dirty="0">
                <a:latin typeface="BentonSansCond Regular" panose="02000606040000020004" pitchFamily="50" charset="0"/>
              </a:rPr>
              <a:t>nnovation leads to growth. When we partner – we bring our “A” game.</a:t>
            </a:r>
          </a:p>
          <a:p>
            <a:pPr algn="ctr">
              <a:lnSpc>
                <a:spcPct val="120000"/>
              </a:lnSpc>
            </a:pPr>
            <a:endParaRPr lang="en-US" dirty="0">
              <a:solidFill>
                <a:srgbClr val="BC3908"/>
              </a:solidFill>
              <a:latin typeface="BentonSansCond Regular" panose="02000606040000020004" pitchFamily="50" charset="0"/>
            </a:endParaRPr>
          </a:p>
          <a:p>
            <a:pPr algn="ctr">
              <a:lnSpc>
                <a:spcPct val="120000"/>
              </a:lnSpc>
            </a:pPr>
            <a:r>
              <a:rPr lang="en-US" dirty="0">
                <a:solidFill>
                  <a:srgbClr val="F26419"/>
                </a:solidFill>
                <a:latin typeface="BentonSansCond Regular" panose="02000606040000020004" pitchFamily="50" charset="0"/>
              </a:rPr>
              <a:t>Who Are We</a:t>
            </a:r>
          </a:p>
          <a:p>
            <a:r>
              <a:rPr lang="en-US" sz="1800" b="1" dirty="0">
                <a:latin typeface="BentonSansCond Regular" panose="02000606040000020004" pitchFamily="50" charset="0"/>
                <a:cs typeface="Calibri" panose="020F0502020204030204" pitchFamily="34" charset="0"/>
              </a:rPr>
              <a:t>We’re A Trusted Partner. </a:t>
            </a:r>
            <a:r>
              <a:rPr lang="en-US" sz="1800" dirty="0">
                <a:latin typeface="BentonSansCond Regular" panose="02000606040000020004" pitchFamily="50" charset="0"/>
              </a:rPr>
              <a:t>When you grow, we want to grow with you. That’s right, we’re not just a location that offers a place to park your plane. We’re looking for big thinkers, big dreamers. Someone who sees opportunity in our wide-open expanse. Because in our vision, we’re the regional hub for aviation business activity, and </a:t>
            </a:r>
            <a:r>
              <a:rPr lang="en-US" dirty="0">
                <a:latin typeface="BentonSansCond Regular" panose="02000606040000020004" pitchFamily="50" charset="0"/>
              </a:rPr>
              <a:t>a</a:t>
            </a:r>
            <a:r>
              <a:rPr lang="en-US" sz="1800" dirty="0">
                <a:latin typeface="BentonSansCond Regular" panose="02000606040000020004" pitchFamily="50" charset="0"/>
              </a:rPr>
              <a:t> gateway to an infrastructure that is expanding and changing for the better in economic growth. We specialize in trusted partnerships. Because in our world, safety is first, and that doesn’t happen without unrelenting trust. So, let’s partner together, build your business and see how high we can fly.</a:t>
            </a:r>
          </a:p>
          <a:p>
            <a:pPr algn="ctr">
              <a:lnSpc>
                <a:spcPct val="120000"/>
              </a:lnSpc>
            </a:pPr>
            <a:endParaRPr lang="en-US" sz="1800" dirty="0">
              <a:latin typeface="BentonSansComp Regular" panose="02000606040000020004" pitchFamily="50" charset="0"/>
            </a:endParaRPr>
          </a:p>
          <a:p>
            <a:pPr algn="ctr">
              <a:lnSpc>
                <a:spcPct val="120000"/>
              </a:lnSpc>
            </a:pPr>
            <a:endParaRPr lang="en-US" sz="1800" dirty="0">
              <a:latin typeface="BentonSansComp Regular" panose="02000606040000020004" pitchFamily="50" charset="0"/>
            </a:endParaRPr>
          </a:p>
          <a:p>
            <a:pPr algn="ctr">
              <a:lnSpc>
                <a:spcPct val="120000"/>
              </a:lnSpc>
            </a:pPr>
            <a:endParaRPr lang="en-US" sz="1800" dirty="0">
              <a:latin typeface="BentonSansComp Regular" panose="02000606040000020004" pitchFamily="50" charset="0"/>
            </a:endParaRPr>
          </a:p>
          <a:p>
            <a:pPr algn="ctr">
              <a:lnSpc>
                <a:spcPct val="120000"/>
              </a:lnSpc>
            </a:pPr>
            <a:endParaRPr lang="en-US" sz="1800" dirty="0">
              <a:latin typeface="BentonSansCond Regular" panose="02000606040000020004" pitchFamily="50" charset="0"/>
            </a:endParaRPr>
          </a:p>
          <a:p>
            <a:pPr algn="ctr">
              <a:lnSpc>
                <a:spcPct val="120000"/>
              </a:lnSpc>
            </a:pPr>
            <a:endParaRPr lang="en-US" dirty="0">
              <a:latin typeface="BentonSansCond Regular" panose="02000606040000020004" pitchFamily="50" charset="0"/>
            </a:endParaRPr>
          </a:p>
        </p:txBody>
      </p:sp>
      <p:sp>
        <p:nvSpPr>
          <p:cNvPr id="16" name="Rectangle 15">
            <a:extLst>
              <a:ext uri="{FF2B5EF4-FFF2-40B4-BE49-F238E27FC236}">
                <a16:creationId xmlns:a16="http://schemas.microsoft.com/office/drawing/2014/main" id="{9B4FB29F-2EB2-44BF-8F21-5AA5EF14B9DE}"/>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5F72CC5B-9CCC-41D6-A5B9-A4ADF5EDE2BA}"/>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41850522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679B36F-851D-431E-B79A-56128C2E2930}"/>
              </a:ext>
            </a:extLst>
          </p:cNvPr>
          <p:cNvSpPr txBox="1"/>
          <p:nvPr/>
        </p:nvSpPr>
        <p:spPr>
          <a:xfrm>
            <a:off x="9034670" y="5635912"/>
            <a:ext cx="2630020" cy="646331"/>
          </a:xfrm>
          <a:prstGeom prst="rect">
            <a:avLst/>
          </a:prstGeom>
          <a:noFill/>
        </p:spPr>
        <p:txBody>
          <a:bodyPr wrap="square" rtlCol="0">
            <a:spAutoFit/>
          </a:bodyPr>
          <a:lstStyle/>
          <a:p>
            <a:r>
              <a:rPr lang="en-US" b="1" dirty="0">
                <a:latin typeface="BentonSansCond Regular" panose="02000606040000020004" pitchFamily="50" charset="0"/>
              </a:rPr>
              <a:t>Communication Platform</a:t>
            </a:r>
            <a:endParaRPr lang="en-US" dirty="0">
              <a:latin typeface="BentonSansCond Regular" panose="02000606040000020004" pitchFamily="50" charset="0"/>
            </a:endParaRPr>
          </a:p>
          <a:p>
            <a:endParaRPr lang="en-US" dirty="0"/>
          </a:p>
        </p:txBody>
      </p:sp>
      <p:sp>
        <p:nvSpPr>
          <p:cNvPr id="20" name="TextBox 19">
            <a:extLst>
              <a:ext uri="{FF2B5EF4-FFF2-40B4-BE49-F238E27FC236}">
                <a16:creationId xmlns:a16="http://schemas.microsoft.com/office/drawing/2014/main" id="{953DF170-21B3-49AF-A7F7-D2BD6A5244C9}"/>
              </a:ext>
            </a:extLst>
          </p:cNvPr>
          <p:cNvSpPr txBox="1"/>
          <p:nvPr/>
        </p:nvSpPr>
        <p:spPr>
          <a:xfrm>
            <a:off x="1615270" y="477279"/>
            <a:ext cx="8734410" cy="5300554"/>
          </a:xfrm>
          <a:prstGeom prst="rect">
            <a:avLst/>
          </a:prstGeom>
          <a:noFill/>
        </p:spPr>
        <p:txBody>
          <a:bodyPr wrap="square">
            <a:spAutoFit/>
          </a:bodyPr>
          <a:lstStyle/>
          <a:p>
            <a:pPr algn="ctr">
              <a:lnSpc>
                <a:spcPct val="120000"/>
              </a:lnSpc>
            </a:pPr>
            <a:r>
              <a:rPr lang="en-US" dirty="0">
                <a:solidFill>
                  <a:srgbClr val="F26419"/>
                </a:solidFill>
                <a:latin typeface="BentonSansCond Regular" panose="02000606040000020004" pitchFamily="50" charset="0"/>
              </a:rPr>
              <a:t>What Is Our Character</a:t>
            </a:r>
          </a:p>
          <a:p>
            <a:r>
              <a:rPr lang="en-US" sz="1800" b="1" dirty="0">
                <a:latin typeface="BentonSansCond Regular" panose="02000606040000020004" pitchFamily="50" charset="0"/>
              </a:rPr>
              <a:t>We’re Low-Key, High-Support. </a:t>
            </a:r>
            <a:r>
              <a:rPr lang="en-US" sz="1800" dirty="0">
                <a:latin typeface="BentonSansCond Regular" panose="02000606040000020004" pitchFamily="50" charset="0"/>
              </a:rPr>
              <a:t>We’re not one to boast. In fact, you might hardly notice we’re here. But don’t let our low-key presence take away from our high-level of support. A support that makes a difference when telling our region’s story. A support that prides itself in creating an environment that not only services our aviation community, but equally fosters collaborative partnerships with local business to create an environment where all feel welcome and a sense of place. </a:t>
            </a:r>
          </a:p>
          <a:p>
            <a:pPr algn="ctr"/>
            <a:endParaRPr lang="en-US" sz="1600" dirty="0">
              <a:latin typeface="BentonSansComp Regular" panose="02000606040000020004" pitchFamily="50" charset="0"/>
            </a:endParaRPr>
          </a:p>
          <a:p>
            <a:pPr algn="ctr">
              <a:lnSpc>
                <a:spcPct val="120000"/>
              </a:lnSpc>
            </a:pPr>
            <a:endParaRPr lang="en-US" dirty="0">
              <a:latin typeface="BentonSansComp Regular" panose="02000606040000020004" pitchFamily="50" charset="0"/>
            </a:endParaRPr>
          </a:p>
          <a:p>
            <a:pPr algn="ctr">
              <a:lnSpc>
                <a:spcPct val="120000"/>
              </a:lnSpc>
            </a:pPr>
            <a:r>
              <a:rPr lang="en-US" dirty="0">
                <a:solidFill>
                  <a:srgbClr val="F26419"/>
                </a:solidFill>
                <a:latin typeface="BentonSansCond Regular" panose="02000606040000020004" pitchFamily="50" charset="0"/>
              </a:rPr>
              <a:t>Why Do We Matter Now</a:t>
            </a:r>
          </a:p>
          <a:p>
            <a:pPr>
              <a:lnSpc>
                <a:spcPct val="120000"/>
              </a:lnSpc>
            </a:pPr>
            <a:r>
              <a:rPr lang="en-US" sz="1800" b="1" dirty="0">
                <a:latin typeface="BentonSansCond Regular" panose="02000606040000020004" pitchFamily="50" charset="0"/>
              </a:rPr>
              <a:t>We’re A Contributor. </a:t>
            </a:r>
            <a:r>
              <a:rPr lang="en-US" sz="1800" dirty="0">
                <a:latin typeface="BentonSansCond Regular" panose="02000606040000020004" pitchFamily="50" charset="0"/>
              </a:rPr>
              <a:t>We know we have value. Our contribution to the intricate transportation infrastructure of the region makes us ripe for being a player in the future of economic growth. Our culture, our leadership, and our assets are well positioned for the next generation of</a:t>
            </a:r>
            <a:r>
              <a:rPr lang="en-US" sz="1800" dirty="0">
                <a:solidFill>
                  <a:srgbClr val="0000FF"/>
                </a:solidFill>
                <a:latin typeface="BentonSansCond Regular" panose="02000606040000020004" pitchFamily="50" charset="0"/>
              </a:rPr>
              <a:t> </a:t>
            </a:r>
            <a:r>
              <a:rPr lang="en-US" dirty="0">
                <a:latin typeface="BentonSansCond Regular" panose="02000606040000020004" pitchFamily="50" charset="0"/>
              </a:rPr>
              <a:t>clean</a:t>
            </a:r>
            <a:r>
              <a:rPr lang="en-US" dirty="0">
                <a:solidFill>
                  <a:srgbClr val="0000FF"/>
                </a:solidFill>
                <a:latin typeface="BentonSansCond Regular" panose="02000606040000020004" pitchFamily="50" charset="0"/>
              </a:rPr>
              <a:t> </a:t>
            </a:r>
            <a:r>
              <a:rPr lang="en-US" sz="1800" dirty="0">
                <a:latin typeface="BentonSansCond Regular" panose="02000606040000020004" pitchFamily="50" charset="0"/>
              </a:rPr>
              <a:t>energy, environmental creations, and technology innovation. If you’re looking for a leader, look no further.</a:t>
            </a:r>
          </a:p>
          <a:p>
            <a:pPr algn="ctr">
              <a:lnSpc>
                <a:spcPct val="120000"/>
              </a:lnSpc>
            </a:pPr>
            <a:endParaRPr lang="en-US" sz="1800" dirty="0">
              <a:latin typeface="BentonSansCond Regular" panose="02000606040000020004" pitchFamily="50" charset="0"/>
            </a:endParaRPr>
          </a:p>
          <a:p>
            <a:pPr algn="ctr">
              <a:lnSpc>
                <a:spcPct val="120000"/>
              </a:lnSpc>
            </a:pPr>
            <a:endParaRPr lang="en-US" dirty="0">
              <a:latin typeface="BentonSansCond Regular" panose="02000606040000020004" pitchFamily="50" charset="0"/>
            </a:endParaRPr>
          </a:p>
        </p:txBody>
      </p:sp>
      <p:sp>
        <p:nvSpPr>
          <p:cNvPr id="16" name="Rectangle 15">
            <a:extLst>
              <a:ext uri="{FF2B5EF4-FFF2-40B4-BE49-F238E27FC236}">
                <a16:creationId xmlns:a16="http://schemas.microsoft.com/office/drawing/2014/main" id="{A30651D5-6F67-454C-9BE1-85912D68FDB6}"/>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5" name="Picture 4">
            <a:extLst>
              <a:ext uri="{FF2B5EF4-FFF2-40B4-BE49-F238E27FC236}">
                <a16:creationId xmlns:a16="http://schemas.microsoft.com/office/drawing/2014/main" id="{9F1CE2AD-6F23-4DD5-A9F3-548B69C59006}"/>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563139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D679B36F-851D-431E-B79A-56128C2E2930}"/>
              </a:ext>
            </a:extLst>
          </p:cNvPr>
          <p:cNvSpPr txBox="1"/>
          <p:nvPr/>
        </p:nvSpPr>
        <p:spPr>
          <a:xfrm>
            <a:off x="9034670" y="5635912"/>
            <a:ext cx="2630020" cy="646331"/>
          </a:xfrm>
          <a:prstGeom prst="rect">
            <a:avLst/>
          </a:prstGeom>
          <a:noFill/>
        </p:spPr>
        <p:txBody>
          <a:bodyPr wrap="square" rtlCol="0">
            <a:spAutoFit/>
          </a:bodyPr>
          <a:lstStyle/>
          <a:p>
            <a:r>
              <a:rPr lang="en-US" b="1" dirty="0">
                <a:latin typeface="BentonSansCond Regular" panose="02000606040000020004" pitchFamily="50" charset="0"/>
              </a:rPr>
              <a:t>Communication Platform</a:t>
            </a:r>
            <a:endParaRPr lang="en-US" dirty="0">
              <a:latin typeface="BentonSansCond Regular" panose="02000606040000020004" pitchFamily="50" charset="0"/>
            </a:endParaRPr>
          </a:p>
          <a:p>
            <a:endParaRPr lang="en-US" dirty="0"/>
          </a:p>
        </p:txBody>
      </p:sp>
      <p:sp>
        <p:nvSpPr>
          <p:cNvPr id="2" name="Rectangle 1">
            <a:extLst>
              <a:ext uri="{FF2B5EF4-FFF2-40B4-BE49-F238E27FC236}">
                <a16:creationId xmlns:a16="http://schemas.microsoft.com/office/drawing/2014/main" id="{21AA1363-FF8C-48E2-B53A-4312A7DCF2D8}"/>
              </a:ext>
            </a:extLst>
          </p:cNvPr>
          <p:cNvSpPr/>
          <p:nvPr/>
        </p:nvSpPr>
        <p:spPr>
          <a:xfrm>
            <a:off x="915765" y="272006"/>
            <a:ext cx="4379717" cy="1284680"/>
          </a:xfrm>
          <a:prstGeom prst="rect">
            <a:avLst/>
          </a:prstGeom>
          <a:solidFill>
            <a:srgbClr val="DFB0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entonSansCond Regular" panose="02000606040000020004" pitchFamily="50" charset="0"/>
              </a:rPr>
              <a:t>What is our Approach</a:t>
            </a:r>
          </a:p>
          <a:p>
            <a:pPr algn="ctr"/>
            <a:r>
              <a:rPr lang="en-US" dirty="0">
                <a:solidFill>
                  <a:schemeClr val="bg1"/>
                </a:solidFill>
                <a:latin typeface="BentonSansCond Regular" panose="02000606040000020004" pitchFamily="50" charset="0"/>
              </a:rPr>
              <a:t>We Bring Our “A” Game</a:t>
            </a:r>
          </a:p>
        </p:txBody>
      </p:sp>
      <p:sp>
        <p:nvSpPr>
          <p:cNvPr id="16" name="Rectangle 15">
            <a:extLst>
              <a:ext uri="{FF2B5EF4-FFF2-40B4-BE49-F238E27FC236}">
                <a16:creationId xmlns:a16="http://schemas.microsoft.com/office/drawing/2014/main" id="{F39705E7-DC3F-4376-9D98-F96CAC1F23C1}"/>
              </a:ext>
            </a:extLst>
          </p:cNvPr>
          <p:cNvSpPr/>
          <p:nvPr/>
        </p:nvSpPr>
        <p:spPr>
          <a:xfrm>
            <a:off x="6963509" y="272004"/>
            <a:ext cx="4259136" cy="1284681"/>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entonSansCond Regular" panose="02000606040000020004" pitchFamily="50" charset="0"/>
              </a:rPr>
              <a:t>Who Are We</a:t>
            </a:r>
          </a:p>
          <a:p>
            <a:pPr algn="ctr"/>
            <a:r>
              <a:rPr lang="en-US" dirty="0">
                <a:latin typeface="BentonSansCond Regular" panose="02000606040000020004" pitchFamily="50" charset="0"/>
              </a:rPr>
              <a:t>We’re A Trusted Partner</a:t>
            </a:r>
          </a:p>
        </p:txBody>
      </p:sp>
      <p:sp>
        <p:nvSpPr>
          <p:cNvPr id="17" name="Rectangle 16">
            <a:extLst>
              <a:ext uri="{FF2B5EF4-FFF2-40B4-BE49-F238E27FC236}">
                <a16:creationId xmlns:a16="http://schemas.microsoft.com/office/drawing/2014/main" id="{8D37EF37-A66A-4E50-8997-75FB3F8BD72D}"/>
              </a:ext>
            </a:extLst>
          </p:cNvPr>
          <p:cNvSpPr/>
          <p:nvPr/>
        </p:nvSpPr>
        <p:spPr>
          <a:xfrm>
            <a:off x="915765" y="3693380"/>
            <a:ext cx="4379717" cy="132019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entonSansCond Regular" panose="02000606040000020004" pitchFamily="50" charset="0"/>
              </a:rPr>
              <a:t>What Is Our Character</a:t>
            </a:r>
          </a:p>
          <a:p>
            <a:pPr algn="ctr"/>
            <a:r>
              <a:rPr lang="en-US" dirty="0">
                <a:solidFill>
                  <a:schemeClr val="bg1"/>
                </a:solidFill>
                <a:latin typeface="BentonSansCond Regular" panose="02000606040000020004" pitchFamily="50" charset="0"/>
              </a:rPr>
              <a:t>We’re Low Key, High Support</a:t>
            </a:r>
          </a:p>
        </p:txBody>
      </p:sp>
      <p:sp>
        <p:nvSpPr>
          <p:cNvPr id="18" name="Rectangle 17">
            <a:extLst>
              <a:ext uri="{FF2B5EF4-FFF2-40B4-BE49-F238E27FC236}">
                <a16:creationId xmlns:a16="http://schemas.microsoft.com/office/drawing/2014/main" id="{9A4058B4-6EB8-46D8-A70F-81123A1F248E}"/>
              </a:ext>
            </a:extLst>
          </p:cNvPr>
          <p:cNvSpPr/>
          <p:nvPr/>
        </p:nvSpPr>
        <p:spPr>
          <a:xfrm>
            <a:off x="6963508" y="3693379"/>
            <a:ext cx="4259136" cy="128055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BentonSansCond Regular" panose="02000606040000020004" pitchFamily="50" charset="0"/>
              </a:rPr>
              <a:t>Why Do We Matter</a:t>
            </a:r>
          </a:p>
          <a:p>
            <a:pPr algn="ctr"/>
            <a:r>
              <a:rPr lang="en-US" dirty="0">
                <a:solidFill>
                  <a:schemeClr val="bg1"/>
                </a:solidFill>
                <a:latin typeface="BentonSansCond Regular" panose="02000606040000020004" pitchFamily="50" charset="0"/>
              </a:rPr>
              <a:t>We’re A Contributor</a:t>
            </a:r>
          </a:p>
        </p:txBody>
      </p:sp>
      <p:sp>
        <p:nvSpPr>
          <p:cNvPr id="21" name="Rectangle 20">
            <a:extLst>
              <a:ext uri="{FF2B5EF4-FFF2-40B4-BE49-F238E27FC236}">
                <a16:creationId xmlns:a16="http://schemas.microsoft.com/office/drawing/2014/main" id="{5654A439-21ED-49FB-951F-D7699C168477}"/>
              </a:ext>
            </a:extLst>
          </p:cNvPr>
          <p:cNvSpPr/>
          <p:nvPr/>
        </p:nvSpPr>
        <p:spPr>
          <a:xfrm>
            <a:off x="914326" y="1670306"/>
            <a:ext cx="10306879" cy="1909452"/>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1400" b="1" dirty="0">
              <a:solidFill>
                <a:schemeClr val="tx1"/>
              </a:solidFill>
              <a:latin typeface="BentonSansCond Regular" panose="02000606040000020004" pitchFamily="50" charset="0"/>
            </a:endParaRPr>
          </a:p>
          <a:p>
            <a:pPr>
              <a:lnSpc>
                <a:spcPct val="150000"/>
              </a:lnSpc>
            </a:pPr>
            <a:r>
              <a:rPr lang="en-US" sz="1400" b="1" dirty="0">
                <a:solidFill>
                  <a:schemeClr val="tx1"/>
                </a:solidFill>
                <a:latin typeface="BentonSansCond Regular" panose="02000606040000020004" pitchFamily="50" charset="0"/>
              </a:rPr>
              <a:t>We’re More Than You Expect. </a:t>
            </a:r>
            <a:r>
              <a:rPr lang="en-US" sz="1400" dirty="0">
                <a:solidFill>
                  <a:schemeClr val="tx1"/>
                </a:solidFill>
                <a:latin typeface="BentonSansCond Regular" panose="02000606040000020004" pitchFamily="50" charset="0"/>
              </a:rPr>
              <a:t>We’ve heard it before…small airport, no commercial service, what’s the point. But then you meet us… You receive hospitality at its finest, and safety at its highest. You access technology comparable to the big boys. And you use facilities that make you say, “I like this!” You see we don’t believe in the status quo. We don’t believe that just because you’re small doesn’t mean you can’t be cutting edge. With us, you find a place that has a casual vibe, but means business. A place where your business can start small and grow big. A place where convenience, location and flexibility are natural. We invite you to look around, ask us anything and meet the people who will always have your back. Because in the end, just because you didn’t expect it, doesn’t mean it isn’t here. </a:t>
            </a:r>
          </a:p>
          <a:p>
            <a:pPr>
              <a:lnSpc>
                <a:spcPct val="150000"/>
              </a:lnSpc>
            </a:pPr>
            <a:endParaRPr lang="en-US" sz="1200" dirty="0">
              <a:solidFill>
                <a:schemeClr val="tx1"/>
              </a:solidFill>
              <a:latin typeface="BentonSansCond Regular" panose="02000606040000020004" pitchFamily="50" charset="0"/>
            </a:endParaRPr>
          </a:p>
        </p:txBody>
      </p:sp>
      <p:sp>
        <p:nvSpPr>
          <p:cNvPr id="20" name="Rectangle 19">
            <a:extLst>
              <a:ext uri="{FF2B5EF4-FFF2-40B4-BE49-F238E27FC236}">
                <a16:creationId xmlns:a16="http://schemas.microsoft.com/office/drawing/2014/main" id="{D65C872A-6577-47AE-B593-3A0C88D88307}"/>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Arrow: Curved Left 28">
            <a:extLst>
              <a:ext uri="{FF2B5EF4-FFF2-40B4-BE49-F238E27FC236}">
                <a16:creationId xmlns:a16="http://schemas.microsoft.com/office/drawing/2014/main" id="{A7F3B37D-37F3-4348-A3BC-503E81DAACE9}"/>
              </a:ext>
            </a:extLst>
          </p:cNvPr>
          <p:cNvSpPr/>
          <p:nvPr/>
        </p:nvSpPr>
        <p:spPr>
          <a:xfrm rot="20903665">
            <a:off x="11352059" y="3246249"/>
            <a:ext cx="625260" cy="1263519"/>
          </a:xfrm>
          <a:prstGeom prst="curvedLeftArrow">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urved Right 7">
            <a:extLst>
              <a:ext uri="{FF2B5EF4-FFF2-40B4-BE49-F238E27FC236}">
                <a16:creationId xmlns:a16="http://schemas.microsoft.com/office/drawing/2014/main" id="{38938230-AC0C-407D-BE7C-A25FC4A7FE13}"/>
              </a:ext>
            </a:extLst>
          </p:cNvPr>
          <p:cNvSpPr/>
          <p:nvPr/>
        </p:nvSpPr>
        <p:spPr>
          <a:xfrm>
            <a:off x="118766" y="3302097"/>
            <a:ext cx="696743" cy="1407387"/>
          </a:xfrm>
          <a:prstGeom prst="curvedRightArrow">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Arrow: Curved Right 29">
            <a:extLst>
              <a:ext uri="{FF2B5EF4-FFF2-40B4-BE49-F238E27FC236}">
                <a16:creationId xmlns:a16="http://schemas.microsoft.com/office/drawing/2014/main" id="{C12F7087-EFD9-4980-A84F-A7C3C8885593}"/>
              </a:ext>
            </a:extLst>
          </p:cNvPr>
          <p:cNvSpPr/>
          <p:nvPr/>
        </p:nvSpPr>
        <p:spPr>
          <a:xfrm rot="10800000">
            <a:off x="11276235" y="718855"/>
            <a:ext cx="696743" cy="1407387"/>
          </a:xfrm>
          <a:prstGeom prst="curvedRightArrow">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Arrow: Curved Right 30">
            <a:extLst>
              <a:ext uri="{FF2B5EF4-FFF2-40B4-BE49-F238E27FC236}">
                <a16:creationId xmlns:a16="http://schemas.microsoft.com/office/drawing/2014/main" id="{55832DD0-987A-4AB6-856B-E105C95C31EE}"/>
              </a:ext>
            </a:extLst>
          </p:cNvPr>
          <p:cNvSpPr/>
          <p:nvPr/>
        </p:nvSpPr>
        <p:spPr>
          <a:xfrm rot="21083446" flipV="1">
            <a:off x="72382" y="790990"/>
            <a:ext cx="696743" cy="1407387"/>
          </a:xfrm>
          <a:prstGeom prst="curvedRightArrow">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Left-Right 8">
            <a:extLst>
              <a:ext uri="{FF2B5EF4-FFF2-40B4-BE49-F238E27FC236}">
                <a16:creationId xmlns:a16="http://schemas.microsoft.com/office/drawing/2014/main" id="{E59EA880-1B9A-42A2-B659-52931CA9EAD5}"/>
              </a:ext>
            </a:extLst>
          </p:cNvPr>
          <p:cNvSpPr/>
          <p:nvPr/>
        </p:nvSpPr>
        <p:spPr>
          <a:xfrm>
            <a:off x="5491763" y="4190558"/>
            <a:ext cx="1224791" cy="375828"/>
          </a:xfrm>
          <a:prstGeom prst="leftRightArrow">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Arrow: Left-Right 31">
            <a:extLst>
              <a:ext uri="{FF2B5EF4-FFF2-40B4-BE49-F238E27FC236}">
                <a16:creationId xmlns:a16="http://schemas.microsoft.com/office/drawing/2014/main" id="{21FB05F3-D34E-430B-9277-77A5AA4CE07C}"/>
              </a:ext>
            </a:extLst>
          </p:cNvPr>
          <p:cNvSpPr/>
          <p:nvPr/>
        </p:nvSpPr>
        <p:spPr>
          <a:xfrm>
            <a:off x="5491763" y="834408"/>
            <a:ext cx="1224791" cy="375828"/>
          </a:xfrm>
          <a:prstGeom prst="leftRightArrow">
            <a:avLst/>
          </a:prstGeom>
          <a:solidFill>
            <a:srgbClr val="002C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6A6D22CC-DA7D-4F05-A9DF-83C9FBF0A2F5}"/>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4247094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527311" y="926931"/>
            <a:ext cx="5526592" cy="590931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Regional travel is possible</a:t>
            </a:r>
          </a:p>
          <a:p>
            <a:pPr marL="285750" indent="-285750">
              <a:buFont typeface="Arial" panose="020B0604020202020204" pitchFamily="34" charset="0"/>
              <a:buChar char="•"/>
            </a:pPr>
            <a:r>
              <a:rPr lang="en-US" dirty="0">
                <a:latin typeface="BentonSansCond Regular" panose="02000606040000020004" pitchFamily="50" charset="0"/>
              </a:rPr>
              <a:t>A towered airport offers versatility</a:t>
            </a:r>
          </a:p>
          <a:p>
            <a:pPr marL="285750" indent="-285750">
              <a:buFont typeface="Arial" panose="020B0604020202020204" pitchFamily="34" charset="0"/>
              <a:buChar char="•"/>
            </a:pPr>
            <a:r>
              <a:rPr lang="en-US" dirty="0">
                <a:latin typeface="BentonSansCond Regular" panose="02000606040000020004" pitchFamily="50" charset="0"/>
              </a:rPr>
              <a:t>Surprised on how much hanger space there was</a:t>
            </a:r>
          </a:p>
          <a:p>
            <a:pPr marL="285750" indent="-285750">
              <a:buFont typeface="Arial" panose="020B0604020202020204" pitchFamily="34" charset="0"/>
              <a:buChar char="•"/>
            </a:pPr>
            <a:r>
              <a:rPr lang="en-US" dirty="0">
                <a:latin typeface="BentonSansCond Regular" panose="02000606040000020004" pitchFamily="50" charset="0"/>
              </a:rPr>
              <a:t>BMG Center is amazing – best facility in all of Indiana</a:t>
            </a:r>
          </a:p>
          <a:p>
            <a:pPr marL="285750" indent="-285750">
              <a:buFont typeface="Arial" panose="020B0604020202020204" pitchFamily="34" charset="0"/>
              <a:buChar char="•"/>
            </a:pPr>
            <a:r>
              <a:rPr lang="en-US" dirty="0">
                <a:latin typeface="BentonSansCond Regular" panose="02000606040000020004" pitchFamily="50" charset="0"/>
              </a:rPr>
              <a:t>Provide cars</a:t>
            </a:r>
          </a:p>
          <a:p>
            <a:pPr marL="285750" indent="-285750">
              <a:buFont typeface="Arial" panose="020B0604020202020204" pitchFamily="34" charset="0"/>
              <a:buChar char="•"/>
            </a:pPr>
            <a:r>
              <a:rPr lang="en-US" dirty="0">
                <a:latin typeface="BentonSansCond Regular" panose="02000606040000020004" pitchFamily="50" charset="0"/>
              </a:rPr>
              <a:t>Security is fantastic</a:t>
            </a:r>
          </a:p>
          <a:p>
            <a:pPr marL="285750" indent="-285750">
              <a:buFont typeface="Arial" panose="020B0604020202020204" pitchFamily="34" charset="0"/>
              <a:buChar char="•"/>
            </a:pPr>
            <a:r>
              <a:rPr lang="en-US" dirty="0">
                <a:latin typeface="BentonSansCond Regular" panose="02000606040000020004" pitchFamily="50" charset="0"/>
              </a:rPr>
              <a:t>Maintenance facilities are great</a:t>
            </a:r>
          </a:p>
          <a:p>
            <a:pPr marL="285750" indent="-285750">
              <a:buFont typeface="Arial" panose="020B0604020202020204" pitchFamily="34" charset="0"/>
              <a:buChar char="•"/>
            </a:pPr>
            <a:r>
              <a:rPr lang="en-US" dirty="0">
                <a:latin typeface="BentonSansCond Regular" panose="02000606040000020004" pitchFamily="50" charset="0"/>
              </a:rPr>
              <a:t>Barbershop is out there – weird at first but I </a:t>
            </a:r>
            <a:r>
              <a:rPr lang="en-US" dirty="0" err="1">
                <a:latin typeface="BentonSansCond Regular" panose="02000606040000020004" pitchFamily="50" charset="0"/>
              </a:rPr>
              <a:t>kinda</a:t>
            </a:r>
            <a:r>
              <a:rPr lang="en-US" dirty="0">
                <a:latin typeface="BentonSansCond Regular" panose="02000606040000020004" pitchFamily="50" charset="0"/>
              </a:rPr>
              <a:t> like it</a:t>
            </a:r>
          </a:p>
          <a:p>
            <a:pPr marL="285750" indent="-285750">
              <a:buFont typeface="Arial" panose="020B0604020202020204" pitchFamily="34" charset="0"/>
              <a:buChar char="•"/>
            </a:pPr>
            <a:r>
              <a:rPr lang="en-US" dirty="0">
                <a:latin typeface="BentonSansCond Regular" panose="02000606040000020004" pitchFamily="50" charset="0"/>
              </a:rPr>
              <a:t>Fixed based operation</a:t>
            </a:r>
          </a:p>
          <a:p>
            <a:pPr marL="285750" indent="-285750">
              <a:buFont typeface="Arial" panose="020B0604020202020204" pitchFamily="34" charset="0"/>
              <a:buChar char="•"/>
            </a:pPr>
            <a:r>
              <a:rPr lang="en-US" dirty="0">
                <a:latin typeface="BentonSansCond Regular" panose="02000606040000020004" pitchFamily="50" charset="0"/>
              </a:rPr>
              <a:t>Control towner – I’d like to go up there some time</a:t>
            </a:r>
          </a:p>
          <a:p>
            <a:pPr marL="285750" indent="-285750">
              <a:buFont typeface="Arial" panose="020B0604020202020204" pitchFamily="34" charset="0"/>
              <a:buChar char="•"/>
            </a:pPr>
            <a:r>
              <a:rPr lang="en-US" dirty="0">
                <a:latin typeface="BentonSansCond Regular" panose="02000606040000020004" pitchFamily="50" charset="0"/>
              </a:rPr>
              <a:t>BMG</a:t>
            </a:r>
          </a:p>
          <a:p>
            <a:pPr marL="285750" indent="-285750">
              <a:buFont typeface="Arial" panose="020B0604020202020204" pitchFamily="34" charset="0"/>
              <a:buChar char="•"/>
            </a:pPr>
            <a:r>
              <a:rPr lang="en-US" dirty="0">
                <a:latin typeface="BentonSansCond Regular" panose="02000606040000020004" pitchFamily="50" charset="0"/>
              </a:rPr>
              <a:t>Some private hangers – “Commercial” non aviation activity</a:t>
            </a:r>
          </a:p>
          <a:p>
            <a:pPr marL="285750" indent="-285750">
              <a:buFont typeface="Arial" panose="020B0604020202020204" pitchFamily="34" charset="0"/>
              <a:buChar char="•"/>
            </a:pPr>
            <a:r>
              <a:rPr lang="en-US" dirty="0">
                <a:latin typeface="BentonSansCond Regular" panose="02000606040000020004" pitchFamily="50" charset="0"/>
              </a:rPr>
              <a:t>Ivy Tech’s auto class is there</a:t>
            </a:r>
          </a:p>
          <a:p>
            <a:pPr marL="285750" indent="-285750">
              <a:buFont typeface="Arial" panose="020B0604020202020204" pitchFamily="34" charset="0"/>
              <a:buChar char="•"/>
            </a:pPr>
            <a:r>
              <a:rPr lang="en-US" dirty="0">
                <a:latin typeface="BentonSansCond Regular" panose="02000606040000020004" pitchFamily="50" charset="0"/>
              </a:rPr>
              <a:t>They keep buying land</a:t>
            </a:r>
          </a:p>
          <a:p>
            <a:pPr marL="285750" indent="-285750">
              <a:buFont typeface="Arial" panose="020B0604020202020204" pitchFamily="34" charset="0"/>
              <a:buChar char="•"/>
            </a:pPr>
            <a:r>
              <a:rPr lang="en-US" dirty="0">
                <a:latin typeface="BentonSansCond Regular" panose="02000606040000020004" pitchFamily="50" charset="0"/>
              </a:rPr>
              <a:t>No catering available</a:t>
            </a:r>
          </a:p>
          <a:p>
            <a:pPr marL="285750" indent="-285750">
              <a:buFont typeface="Arial" panose="020B0604020202020204" pitchFamily="34" charset="0"/>
              <a:buChar char="•"/>
            </a:pPr>
            <a:r>
              <a:rPr lang="en-US" dirty="0">
                <a:latin typeface="BentonSansCond Regular" panose="02000606040000020004" pitchFamily="50" charset="0"/>
              </a:rPr>
              <a:t>Know Crane and Cook use it – IU does too…I think</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5F08E21E-5C9A-46AF-BEAD-8DC5965740EC}"/>
              </a:ext>
            </a:extLst>
          </p:cNvPr>
          <p:cNvSpPr txBox="1"/>
          <p:nvPr/>
        </p:nvSpPr>
        <p:spPr>
          <a:xfrm>
            <a:off x="462224" y="391091"/>
            <a:ext cx="11002945" cy="369332"/>
          </a:xfrm>
          <a:prstGeom prst="rect">
            <a:avLst/>
          </a:prstGeom>
          <a:noFill/>
        </p:spPr>
        <p:txBody>
          <a:bodyPr wrap="square" rtlCol="0">
            <a:spAutoFit/>
          </a:bodyPr>
          <a:lstStyle/>
          <a:p>
            <a:r>
              <a:rPr lang="en-US" b="1" dirty="0">
                <a:latin typeface="BentonSansCond Regular" panose="02000606040000020004" pitchFamily="50" charset="0"/>
              </a:rPr>
              <a:t>Do you feel you are familiar with the airport and its services?    If so, can you name any?</a:t>
            </a:r>
          </a:p>
        </p:txBody>
      </p:sp>
      <p:sp>
        <p:nvSpPr>
          <p:cNvPr id="6" name="TextBox 5">
            <a:extLst>
              <a:ext uri="{FF2B5EF4-FFF2-40B4-BE49-F238E27FC236}">
                <a16:creationId xmlns:a16="http://schemas.microsoft.com/office/drawing/2014/main" id="{5BDC2D72-1A87-4585-B06C-EF747131367E}"/>
              </a:ext>
            </a:extLst>
          </p:cNvPr>
          <p:cNvSpPr txBox="1"/>
          <p:nvPr/>
        </p:nvSpPr>
        <p:spPr>
          <a:xfrm>
            <a:off x="6053903" y="926931"/>
            <a:ext cx="5687368" cy="369331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I know there’s something about “inside or outside” the fence</a:t>
            </a:r>
          </a:p>
          <a:p>
            <a:pPr marL="285750" indent="-285750">
              <a:buFont typeface="Arial" panose="020B0604020202020204" pitchFamily="34" charset="0"/>
              <a:buChar char="•"/>
            </a:pPr>
            <a:r>
              <a:rPr lang="en-US" dirty="0">
                <a:latin typeface="BentonSansCond Regular" panose="02000606040000020004" pitchFamily="50" charset="0"/>
              </a:rPr>
              <a:t>They are well known for their safety</a:t>
            </a:r>
          </a:p>
          <a:p>
            <a:pPr marL="285750" indent="-285750">
              <a:buFont typeface="Arial" panose="020B0604020202020204" pitchFamily="34" charset="0"/>
              <a:buChar char="•"/>
            </a:pPr>
            <a:r>
              <a:rPr lang="en-US" dirty="0">
                <a:latin typeface="BentonSansCond Regular" panose="02000606040000020004" pitchFamily="50" charset="0"/>
              </a:rPr>
              <a:t>Service level is good but it’s not full service</a:t>
            </a:r>
          </a:p>
          <a:p>
            <a:pPr marL="285750" indent="-285750">
              <a:buFont typeface="Arial" panose="020B0604020202020204" pitchFamily="34" charset="0"/>
              <a:buChar char="•"/>
            </a:pPr>
            <a:r>
              <a:rPr lang="en-US" dirty="0">
                <a:latin typeface="BentonSansCond Regular" panose="02000606040000020004" pitchFamily="50" charset="0"/>
              </a:rPr>
              <a:t>I’ve been to some entertainment things there – </a:t>
            </a:r>
            <a:r>
              <a:rPr lang="en-US" dirty="0" err="1">
                <a:latin typeface="BentonSansCond Regular" panose="02000606040000020004" pitchFamily="50" charset="0"/>
              </a:rPr>
              <a:t>kinda</a:t>
            </a:r>
            <a:r>
              <a:rPr lang="en-US" dirty="0">
                <a:latin typeface="BentonSansCond Regular" panose="02000606040000020004" pitchFamily="50" charset="0"/>
              </a:rPr>
              <a:t> cool</a:t>
            </a:r>
          </a:p>
          <a:p>
            <a:pPr marL="285750" indent="-285750">
              <a:buFont typeface="Arial" panose="020B0604020202020204" pitchFamily="34" charset="0"/>
              <a:buChar char="•"/>
            </a:pPr>
            <a:r>
              <a:rPr lang="en-US" dirty="0">
                <a:latin typeface="BentonSansCond Regular" panose="02000606040000020004" pitchFamily="50" charset="0"/>
              </a:rPr>
              <a:t>Since it lost commercial – the general public is not exposed and doesn’t understand because they don’t see it</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pic>
        <p:nvPicPr>
          <p:cNvPr id="7" name="Picture 6">
            <a:extLst>
              <a:ext uri="{FF2B5EF4-FFF2-40B4-BE49-F238E27FC236}">
                <a16:creationId xmlns:a16="http://schemas.microsoft.com/office/drawing/2014/main" id="{E1F6CE6B-2D2F-4761-813E-E8124C8CEBB9}"/>
              </a:ext>
            </a:extLst>
          </p:cNvPr>
          <p:cNvPicPr>
            <a:picLocks noChangeAspect="1"/>
          </p:cNvPicPr>
          <p:nvPr/>
        </p:nvPicPr>
        <p:blipFill>
          <a:blip r:embed="rId2"/>
          <a:stretch>
            <a:fillRect/>
          </a:stretch>
        </p:blipFill>
        <p:spPr>
          <a:xfrm>
            <a:off x="711563" y="5635912"/>
            <a:ext cx="2043326" cy="1186577"/>
          </a:xfrm>
          <a:prstGeom prst="rect">
            <a:avLst/>
          </a:prstGeom>
        </p:spPr>
      </p:pic>
    </p:spTree>
    <p:extLst>
      <p:ext uri="{BB962C8B-B14F-4D97-AF65-F5344CB8AC3E}">
        <p14:creationId xmlns:p14="http://schemas.microsoft.com/office/powerpoint/2010/main" val="422475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663191" y="402781"/>
            <a:ext cx="8018585" cy="1200329"/>
          </a:xfrm>
          <a:prstGeom prst="rect">
            <a:avLst/>
          </a:prstGeom>
          <a:noFill/>
        </p:spPr>
        <p:txBody>
          <a:bodyPr wrap="square" rtlCol="0">
            <a:spAutoFit/>
          </a:bodyPr>
          <a:lstStyle/>
          <a:p>
            <a:r>
              <a:rPr lang="en-US" b="1" dirty="0">
                <a:latin typeface="BentonSansCond Regular" panose="02000606040000020004" pitchFamily="50" charset="0"/>
              </a:rPr>
              <a:t>Any wish list items they missed?</a:t>
            </a:r>
          </a:p>
          <a:p>
            <a:endParaRPr lang="en-US" b="1"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29BD4C38-DF16-4E09-9E48-DD0C4F0A9EEC}"/>
              </a:ext>
            </a:extLst>
          </p:cNvPr>
          <p:cNvSpPr txBox="1"/>
          <p:nvPr/>
        </p:nvSpPr>
        <p:spPr>
          <a:xfrm>
            <a:off x="1249787" y="1397675"/>
            <a:ext cx="6410849"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Time, energy &amp; money</a:t>
            </a:r>
          </a:p>
          <a:p>
            <a:pPr marL="285750" indent="-285750">
              <a:buFont typeface="Arial" panose="020B0604020202020204" pitchFamily="34" charset="0"/>
              <a:buChar char="•"/>
            </a:pPr>
            <a:r>
              <a:rPr lang="en-US" dirty="0">
                <a:latin typeface="BentonSansCond Regular" panose="02000606040000020004" pitchFamily="50" charset="0"/>
              </a:rPr>
              <a:t>Infrastructure pictures</a:t>
            </a:r>
          </a:p>
          <a:p>
            <a:pPr marL="285750" indent="-285750">
              <a:buFont typeface="Arial" panose="020B0604020202020204" pitchFamily="34" charset="0"/>
              <a:buChar char="•"/>
            </a:pPr>
            <a:r>
              <a:rPr lang="en-US" dirty="0">
                <a:latin typeface="BentonSansCond Regular" panose="02000606040000020004" pitchFamily="50" charset="0"/>
              </a:rPr>
              <a:t>Leading edge technology</a:t>
            </a:r>
          </a:p>
          <a:p>
            <a:pPr marL="285750" indent="-285750">
              <a:buFont typeface="Arial" panose="020B0604020202020204" pitchFamily="34" charset="0"/>
              <a:buChar char="•"/>
            </a:pPr>
            <a:r>
              <a:rPr lang="en-US" dirty="0">
                <a:latin typeface="BentonSansCond Regular" panose="02000606040000020004" pitchFamily="50" charset="0"/>
              </a:rPr>
              <a:t>Funky zoning – RE1 – scattered industrial – no general commercial</a:t>
            </a:r>
          </a:p>
          <a:p>
            <a:pPr marL="285750" indent="-285750">
              <a:buFont typeface="Arial" panose="020B0604020202020204" pitchFamily="34" charset="0"/>
              <a:buChar char="•"/>
            </a:pPr>
            <a:r>
              <a:rPr lang="en-US" dirty="0">
                <a:latin typeface="BentonSansCond Regular" panose="02000606040000020004" pitchFamily="50" charset="0"/>
              </a:rPr>
              <a:t>Get a good description of AP zoning and what is allowed</a:t>
            </a:r>
          </a:p>
          <a:p>
            <a:endParaRPr lang="en-US" dirty="0"/>
          </a:p>
        </p:txBody>
      </p:sp>
      <p:pic>
        <p:nvPicPr>
          <p:cNvPr id="6" name="Picture 5">
            <a:extLst>
              <a:ext uri="{FF2B5EF4-FFF2-40B4-BE49-F238E27FC236}">
                <a16:creationId xmlns:a16="http://schemas.microsoft.com/office/drawing/2014/main" id="{3FAF0844-3EB9-49E1-8938-EADF50F8DCEE}"/>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551105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249346" y="1757928"/>
            <a:ext cx="10403812"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No doubt it’s a hidden secret unless you are in the aviation world</a:t>
            </a:r>
          </a:p>
          <a:p>
            <a:pPr marL="285750" indent="-285750">
              <a:buFont typeface="Arial" panose="020B0604020202020204" pitchFamily="34" charset="0"/>
              <a:buChar char="•"/>
            </a:pPr>
            <a:r>
              <a:rPr lang="en-US" dirty="0">
                <a:latin typeface="BentonSansCond Regular" panose="02000606040000020004" pitchFamily="50" charset="0"/>
              </a:rPr>
              <a:t>Strike southern Indiana – think bigger</a:t>
            </a:r>
          </a:p>
          <a:p>
            <a:pPr marL="285750" indent="-285750">
              <a:buFont typeface="Arial" panose="020B0604020202020204" pitchFamily="34" charset="0"/>
              <a:buChar char="•"/>
            </a:pPr>
            <a:r>
              <a:rPr lang="en-US" dirty="0">
                <a:latin typeface="BentonSansCond Regular" panose="02000606040000020004" pitchFamily="50" charset="0"/>
              </a:rPr>
              <a:t>Important areas for vision are life sciences, defense, manufacturing</a:t>
            </a:r>
          </a:p>
          <a:p>
            <a:pPr marL="285750" indent="-285750">
              <a:buFont typeface="Arial" panose="020B0604020202020204" pitchFamily="34" charset="0"/>
              <a:buChar char="•"/>
            </a:pPr>
            <a:r>
              <a:rPr lang="en-US" dirty="0">
                <a:latin typeface="BentonSansCond Regular" panose="02000606040000020004" pitchFamily="50" charset="0"/>
              </a:rPr>
              <a:t>Not sure what “infrastructural future” means</a:t>
            </a:r>
          </a:p>
          <a:p>
            <a:pPr marL="285750" indent="-285750">
              <a:buFont typeface="Arial" panose="020B0604020202020204" pitchFamily="34" charset="0"/>
              <a:buChar char="•"/>
            </a:pPr>
            <a:r>
              <a:rPr lang="en-US" dirty="0">
                <a:latin typeface="BentonSansCond Regular" panose="02000606040000020004" pitchFamily="50" charset="0"/>
              </a:rPr>
              <a:t>add “transportation infrastructure”</a:t>
            </a:r>
          </a:p>
          <a:p>
            <a:pPr marL="285750" indent="-285750">
              <a:buFont typeface="Arial" panose="020B0604020202020204" pitchFamily="34" charset="0"/>
              <a:buChar char="•"/>
            </a:pPr>
            <a:r>
              <a:rPr lang="en-US" dirty="0">
                <a:latin typeface="BentonSansCond Regular" panose="02000606040000020004" pitchFamily="50" charset="0"/>
              </a:rPr>
              <a:t>Issue is access</a:t>
            </a:r>
          </a:p>
          <a:p>
            <a:pPr marL="285750" indent="-285750">
              <a:buFont typeface="Arial" panose="020B0604020202020204" pitchFamily="34" charset="0"/>
              <a:buChar char="•"/>
            </a:pPr>
            <a:r>
              <a:rPr lang="en-US" dirty="0">
                <a:latin typeface="BentonSansCond Regular" panose="02000606040000020004" pitchFamily="50" charset="0"/>
              </a:rPr>
              <a:t>“Community” isn’t in the vision statement – if they want to connect, they should include</a:t>
            </a:r>
          </a:p>
          <a:p>
            <a:pPr marL="285750" indent="-285750">
              <a:buFont typeface="Arial" panose="020B0604020202020204" pitchFamily="34" charset="0"/>
              <a:buChar char="•"/>
            </a:pPr>
            <a:r>
              <a:rPr lang="en-US" dirty="0">
                <a:latin typeface="BentonSansCond Regular" panose="02000606040000020004" pitchFamily="50" charset="0"/>
              </a:rPr>
              <a:t>It’s aspirational – I like it – but it sure isn’t how they are perceived now</a:t>
            </a:r>
          </a:p>
          <a:p>
            <a:pPr marL="285750" indent="-285750">
              <a:buFont typeface="Arial" panose="020B0604020202020204" pitchFamily="34" charset="0"/>
              <a:buChar char="•"/>
            </a:pPr>
            <a:r>
              <a:rPr lang="en-US" dirty="0">
                <a:latin typeface="BentonSansCond Regular" panose="02000606040000020004" pitchFamily="50" charset="0"/>
              </a:rPr>
              <a:t>It’s pretty lofty – maybe too lofty</a:t>
            </a:r>
          </a:p>
          <a:p>
            <a:pPr marL="285750" indent="-285750">
              <a:buFont typeface="Arial" panose="020B0604020202020204" pitchFamily="34" charset="0"/>
              <a:buChar char="•"/>
            </a:pPr>
            <a:r>
              <a:rPr lang="en-US" dirty="0">
                <a:latin typeface="BentonSansCond Regular" panose="02000606040000020004" pitchFamily="50" charset="0"/>
              </a:rPr>
              <a:t>Infrastructural future is too broad – airport is not going to impact infrastructure  </a:t>
            </a:r>
          </a:p>
          <a:p>
            <a:pPr marL="285750" indent="-285750">
              <a:buFont typeface="Arial" panose="020B0604020202020204" pitchFamily="34" charset="0"/>
              <a:buChar char="•"/>
            </a:pPr>
            <a:r>
              <a:rPr lang="en-US" dirty="0">
                <a:latin typeface="BentonSansCond Regular" panose="02000606040000020004" pitchFamily="50" charset="0"/>
              </a:rPr>
              <a:t>They should put warehouses there</a:t>
            </a:r>
          </a:p>
          <a:p>
            <a:pPr marL="285750" indent="-285750">
              <a:buFont typeface="Arial" panose="020B0604020202020204" pitchFamily="34" charset="0"/>
              <a:buChar char="•"/>
            </a:pPr>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B15720C2-C0C2-4E7F-A183-93CBCDAC0683}"/>
              </a:ext>
            </a:extLst>
          </p:cNvPr>
          <p:cNvSpPr txBox="1"/>
          <p:nvPr/>
        </p:nvSpPr>
        <p:spPr>
          <a:xfrm>
            <a:off x="602901" y="294454"/>
            <a:ext cx="10550770" cy="1200329"/>
          </a:xfrm>
          <a:prstGeom prst="rect">
            <a:avLst/>
          </a:prstGeom>
          <a:noFill/>
        </p:spPr>
        <p:txBody>
          <a:bodyPr wrap="square" rtlCol="0">
            <a:spAutoFit/>
          </a:bodyPr>
          <a:lstStyle/>
          <a:p>
            <a:r>
              <a:rPr lang="en-US" b="1" dirty="0">
                <a:latin typeface="BentonSansCond Regular" panose="02000606040000020004" pitchFamily="50" charset="0"/>
              </a:rPr>
              <a:t>Vision statement – </a:t>
            </a:r>
            <a:r>
              <a:rPr lang="en-US" dirty="0"/>
              <a:t>To be the regional hub for aviation business activity, economic growth, and a gateway to southern Indiana’s infrastructural future.</a:t>
            </a:r>
          </a:p>
          <a:p>
            <a:endParaRPr lang="en-US" b="1" dirty="0">
              <a:latin typeface="BentonSansCond Regular" panose="02000606040000020004" pitchFamily="50" charset="0"/>
            </a:endParaRPr>
          </a:p>
          <a:p>
            <a:r>
              <a:rPr lang="en-US" b="1" dirty="0">
                <a:latin typeface="BentonSansCond Regular" panose="02000606040000020004" pitchFamily="50" charset="0"/>
              </a:rPr>
              <a:t>Is it obtainable? </a:t>
            </a:r>
            <a:endParaRPr lang="en-US" dirty="0">
              <a:latin typeface="BentonSansCond Regular" panose="02000606040000020004" pitchFamily="50" charset="0"/>
            </a:endParaRPr>
          </a:p>
        </p:txBody>
      </p:sp>
      <p:pic>
        <p:nvPicPr>
          <p:cNvPr id="6" name="Picture 5">
            <a:extLst>
              <a:ext uri="{FF2B5EF4-FFF2-40B4-BE49-F238E27FC236}">
                <a16:creationId xmlns:a16="http://schemas.microsoft.com/office/drawing/2014/main" id="{C16BC605-BB71-40F3-8604-07292BB5B720}"/>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818044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257908" y="1529926"/>
            <a:ext cx="10832123"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We need transportation</a:t>
            </a:r>
          </a:p>
          <a:p>
            <a:pPr marL="285750" indent="-285750">
              <a:buFont typeface="Arial" panose="020B0604020202020204" pitchFamily="34" charset="0"/>
              <a:buChar char="•"/>
            </a:pPr>
            <a:r>
              <a:rPr lang="en-US" dirty="0">
                <a:latin typeface="BentonSansCond Regular" panose="02000606040000020004" pitchFamily="50" charset="0"/>
              </a:rPr>
              <a:t>Think bigger</a:t>
            </a:r>
          </a:p>
          <a:p>
            <a:pPr marL="285750" indent="-285750">
              <a:buFont typeface="Arial" panose="020B0604020202020204" pitchFamily="34" charset="0"/>
              <a:buChar char="•"/>
            </a:pPr>
            <a:r>
              <a:rPr lang="en-US" dirty="0">
                <a:latin typeface="BentonSansCond Regular" panose="02000606040000020004" pitchFamily="50" charset="0"/>
              </a:rPr>
              <a:t>Don’t forget the Uplands</a:t>
            </a:r>
          </a:p>
          <a:p>
            <a:pPr marL="285750" indent="-285750">
              <a:buFont typeface="Arial" panose="020B0604020202020204" pitchFamily="34" charset="0"/>
              <a:buChar char="•"/>
            </a:pPr>
            <a:r>
              <a:rPr lang="en-US" dirty="0">
                <a:latin typeface="BentonSansCond Regular" panose="02000606040000020004" pitchFamily="50" charset="0"/>
              </a:rPr>
              <a:t>Flight school</a:t>
            </a:r>
          </a:p>
          <a:p>
            <a:pPr marL="285750" indent="-285750">
              <a:buFont typeface="Arial" panose="020B0604020202020204" pitchFamily="34" charset="0"/>
              <a:buChar char="•"/>
            </a:pPr>
            <a:r>
              <a:rPr lang="en-US" dirty="0">
                <a:latin typeface="BentonSansCond Regular" panose="02000606040000020004" pitchFamily="50" charset="0"/>
              </a:rPr>
              <a:t>Not enough to get me to put my plane there</a:t>
            </a:r>
          </a:p>
          <a:p>
            <a:pPr marL="285750" indent="-285750">
              <a:buFont typeface="Arial" panose="020B0604020202020204" pitchFamily="34" charset="0"/>
              <a:buChar char="•"/>
            </a:pPr>
            <a:r>
              <a:rPr lang="en-US" dirty="0">
                <a:latin typeface="BentonSansCond Regular" panose="02000606040000020004" pitchFamily="50" charset="0"/>
              </a:rPr>
              <a:t>General public is clueless on the services out there</a:t>
            </a:r>
          </a:p>
          <a:p>
            <a:pPr marL="285750" indent="-285750">
              <a:buFont typeface="Arial" panose="020B0604020202020204" pitchFamily="34" charset="0"/>
              <a:buChar char="•"/>
            </a:pPr>
            <a:r>
              <a:rPr lang="en-US" dirty="0">
                <a:latin typeface="BentonSansCond Regular" panose="02000606040000020004" pitchFamily="50" charset="0"/>
              </a:rPr>
              <a:t>Flight service takes care of the teams in other Big 10 towns</a:t>
            </a:r>
          </a:p>
          <a:p>
            <a:pPr marL="285750" indent="-285750">
              <a:buFont typeface="Arial" panose="020B0604020202020204" pitchFamily="34" charset="0"/>
              <a:buChar char="•"/>
            </a:pPr>
            <a:r>
              <a:rPr lang="en-US" dirty="0">
                <a:latin typeface="BentonSansCond Regular" panose="02000606040000020004" pitchFamily="50" charset="0"/>
              </a:rPr>
              <a:t>Look at the ROI Patel Study</a:t>
            </a:r>
          </a:p>
          <a:p>
            <a:pPr marL="285750" indent="-285750">
              <a:buFont typeface="Arial" panose="020B0604020202020204" pitchFamily="34" charset="0"/>
              <a:buChar char="•"/>
            </a:pPr>
            <a:r>
              <a:rPr lang="en-US" dirty="0">
                <a:latin typeface="BentonSansCond Regular" panose="02000606040000020004" pitchFamily="50" charset="0"/>
              </a:rPr>
              <a:t>Start in BMG’s new hanger – rest is piecemeal – doesn’t feel like anyone else is around</a:t>
            </a:r>
          </a:p>
          <a:p>
            <a:pPr marL="285750" indent="-285750">
              <a:buFont typeface="Arial" panose="020B0604020202020204" pitchFamily="34" charset="0"/>
              <a:buChar char="•"/>
            </a:pPr>
            <a:r>
              <a:rPr lang="en-US" dirty="0">
                <a:latin typeface="BentonSansCond Regular" panose="02000606040000020004" pitchFamily="50" charset="0"/>
              </a:rPr>
              <a:t>Give the appearance that it is used</a:t>
            </a:r>
          </a:p>
          <a:p>
            <a:pPr marL="285750" indent="-285750">
              <a:buFont typeface="Arial" panose="020B0604020202020204" pitchFamily="34" charset="0"/>
              <a:buChar char="•"/>
            </a:pPr>
            <a:r>
              <a:rPr lang="en-US" dirty="0">
                <a:latin typeface="BentonSansCond Regular" panose="02000606040000020004" pitchFamily="50" charset="0"/>
              </a:rPr>
              <a:t>Community doesn’t feel welcome there</a:t>
            </a:r>
          </a:p>
          <a:p>
            <a:pPr marL="285750" indent="-285750">
              <a:buFont typeface="Arial" panose="020B0604020202020204" pitchFamily="34" charset="0"/>
              <a:buChar char="•"/>
            </a:pPr>
            <a:r>
              <a:rPr lang="en-US" dirty="0">
                <a:latin typeface="BentonSansCond Regular" panose="02000606040000020004" pitchFamily="50" charset="0"/>
              </a:rPr>
              <a:t>Crane had a survival equipment contract but lost it – airport could have been important</a:t>
            </a:r>
          </a:p>
          <a:p>
            <a:pPr marL="285750" indent="-285750">
              <a:buFont typeface="Arial" panose="020B0604020202020204" pitchFamily="34" charset="0"/>
              <a:buChar char="•"/>
            </a:pPr>
            <a:r>
              <a:rPr lang="en-US" dirty="0">
                <a:latin typeface="BentonSansCond Regular" panose="02000606040000020004" pitchFamily="50" charset="0"/>
              </a:rPr>
              <a:t>Developer tool kit – Layout of land, layout of lots, different tracks and their sizes and what is permissible</a:t>
            </a:r>
          </a:p>
          <a:p>
            <a:pPr marL="285750" indent="-285750">
              <a:buFont typeface="Arial" panose="020B0604020202020204" pitchFamily="34" charset="0"/>
              <a:buChar char="•"/>
            </a:pPr>
            <a:r>
              <a:rPr lang="en-US" dirty="0">
                <a:latin typeface="BentonSansCond Regular" panose="02000606040000020004" pitchFamily="50" charset="0"/>
              </a:rPr>
              <a:t>Offer incentives TIF </a:t>
            </a:r>
            <a:r>
              <a:rPr lang="en-US" dirty="0" err="1">
                <a:latin typeface="BentonSansCond Regular" panose="02000606040000020004" pitchFamily="50" charset="0"/>
              </a:rPr>
              <a:t>etc</a:t>
            </a:r>
            <a:endParaRPr lang="en-US" dirty="0">
              <a:latin typeface="BentonSansCond Regular" panose="02000606040000020004" pitchFamily="50" charset="0"/>
            </a:endParaRP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62FBA18C-E71D-49DE-9C0A-2882FE08F8B0}"/>
              </a:ext>
            </a:extLst>
          </p:cNvPr>
          <p:cNvSpPr txBox="1"/>
          <p:nvPr/>
        </p:nvSpPr>
        <p:spPr>
          <a:xfrm>
            <a:off x="622998" y="329597"/>
            <a:ext cx="11143622" cy="1200329"/>
          </a:xfrm>
          <a:prstGeom prst="rect">
            <a:avLst/>
          </a:prstGeom>
          <a:noFill/>
        </p:spPr>
        <p:txBody>
          <a:bodyPr wrap="square" rtlCol="0">
            <a:spAutoFit/>
          </a:bodyPr>
          <a:lstStyle/>
          <a:p>
            <a:r>
              <a:rPr lang="en-US" b="1" dirty="0">
                <a:latin typeface="BentonSansCond Regular" panose="02000606040000020004" pitchFamily="50" charset="0"/>
              </a:rPr>
              <a:t>Vision statement – </a:t>
            </a:r>
            <a:r>
              <a:rPr lang="en-US" dirty="0"/>
              <a:t>To be the regional hub for aviation business activity, economic growth, and a gateway to southern Indiana’s infrastructural future.</a:t>
            </a:r>
          </a:p>
          <a:p>
            <a:endParaRPr lang="en-US" b="1" dirty="0">
              <a:latin typeface="BentonSansCond Regular" panose="02000606040000020004" pitchFamily="50" charset="0"/>
            </a:endParaRPr>
          </a:p>
          <a:p>
            <a:r>
              <a:rPr lang="en-US" b="1" dirty="0">
                <a:latin typeface="BentonSansCond Regular" panose="02000606040000020004" pitchFamily="50" charset="0"/>
              </a:rPr>
              <a:t>What would the airport need to do to get there?</a:t>
            </a:r>
          </a:p>
        </p:txBody>
      </p:sp>
      <p:pic>
        <p:nvPicPr>
          <p:cNvPr id="6" name="Picture 5">
            <a:extLst>
              <a:ext uri="{FF2B5EF4-FFF2-40B4-BE49-F238E27FC236}">
                <a16:creationId xmlns:a16="http://schemas.microsoft.com/office/drawing/2014/main" id="{CEDA6B0C-8FEE-4BA4-BF87-7F86C151DFF1}"/>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125479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B12516-4287-4710-BBCF-70AF37530018}"/>
              </a:ext>
            </a:extLst>
          </p:cNvPr>
          <p:cNvSpPr txBox="1"/>
          <p:nvPr/>
        </p:nvSpPr>
        <p:spPr>
          <a:xfrm>
            <a:off x="10339754" y="5635912"/>
            <a:ext cx="1324935" cy="646331"/>
          </a:xfrm>
          <a:prstGeom prst="rect">
            <a:avLst/>
          </a:prstGeom>
          <a:noFill/>
        </p:spPr>
        <p:txBody>
          <a:bodyPr wrap="square" rtlCol="0">
            <a:spAutoFit/>
          </a:bodyPr>
          <a:lstStyle/>
          <a:p>
            <a:r>
              <a:rPr lang="en-US" b="1" dirty="0">
                <a:latin typeface="BentonSansCond Regular" panose="02000606040000020004" pitchFamily="50" charset="0"/>
              </a:rPr>
              <a:t>Responses</a:t>
            </a:r>
            <a:endParaRPr lang="en-US" dirty="0">
              <a:latin typeface="BentonSansCond Regular" panose="02000606040000020004" pitchFamily="50" charset="0"/>
            </a:endParaRPr>
          </a:p>
          <a:p>
            <a:endParaRPr lang="en-US" dirty="0"/>
          </a:p>
        </p:txBody>
      </p:sp>
      <p:sp>
        <p:nvSpPr>
          <p:cNvPr id="17" name="Rectangle 16">
            <a:extLst>
              <a:ext uri="{FF2B5EF4-FFF2-40B4-BE49-F238E27FC236}">
                <a16:creationId xmlns:a16="http://schemas.microsoft.com/office/drawing/2014/main" id="{C48F120C-145D-46DA-A22E-CA7C1AF06049}"/>
              </a:ext>
            </a:extLst>
          </p:cNvPr>
          <p:cNvSpPr/>
          <p:nvPr/>
        </p:nvSpPr>
        <p:spPr>
          <a:xfrm>
            <a:off x="3373394" y="6017740"/>
            <a:ext cx="8279763" cy="121405"/>
          </a:xfrm>
          <a:prstGeom prst="rect">
            <a:avLst/>
          </a:prstGeom>
          <a:solidFill>
            <a:srgbClr val="EFB50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TextBox 2">
            <a:extLst>
              <a:ext uri="{FF2B5EF4-FFF2-40B4-BE49-F238E27FC236}">
                <a16:creationId xmlns:a16="http://schemas.microsoft.com/office/drawing/2014/main" id="{FD3D246C-D3E6-44E6-A623-D416B2C02C1D}"/>
              </a:ext>
            </a:extLst>
          </p:cNvPr>
          <p:cNvSpPr txBox="1"/>
          <p:nvPr/>
        </p:nvSpPr>
        <p:spPr>
          <a:xfrm>
            <a:off x="1292414" y="1906178"/>
            <a:ext cx="10832123" cy="2031325"/>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BentonSansCond Regular" panose="02000606040000020004" pitchFamily="50" charset="0"/>
              </a:rPr>
              <a:t>If a company comes that uses aircraft can they access the airport – Identify the restrictions</a:t>
            </a:r>
          </a:p>
          <a:p>
            <a:pPr marL="285750" indent="-285750">
              <a:buFont typeface="Arial" panose="020B0604020202020204" pitchFamily="34" charset="0"/>
              <a:buChar char="•"/>
            </a:pPr>
            <a:r>
              <a:rPr lang="en-US" dirty="0">
                <a:latin typeface="BentonSansCond Regular" panose="02000606040000020004" pitchFamily="50" charset="0"/>
              </a:rPr>
              <a:t>Lease the land/Give the land away on a long-term lease/low rent/ sell the land</a:t>
            </a:r>
          </a:p>
          <a:p>
            <a:pPr marL="285750" indent="-285750">
              <a:buFont typeface="Arial" panose="020B0604020202020204" pitchFamily="34" charset="0"/>
              <a:buChar char="•"/>
            </a:pPr>
            <a:r>
              <a:rPr lang="en-US" dirty="0">
                <a:latin typeface="BentonSansCond Regular" panose="02000606040000020004" pitchFamily="50" charset="0"/>
              </a:rPr>
              <a:t>Keep a key developer on hand</a:t>
            </a:r>
          </a:p>
          <a:p>
            <a:pPr marL="285750" indent="-285750">
              <a:buFont typeface="Arial" panose="020B0604020202020204" pitchFamily="34" charset="0"/>
              <a:buChar char="•"/>
            </a:pPr>
            <a:r>
              <a:rPr lang="en-US" dirty="0">
                <a:latin typeface="BentonSansCond Regular" panose="02000606040000020004" pitchFamily="50" charset="0"/>
              </a:rPr>
              <a:t>Define growth – Physical space? virtual space?  Board?  Networks?</a:t>
            </a:r>
          </a:p>
          <a:p>
            <a:endParaRPr lang="en-US" dirty="0">
              <a:latin typeface="BentonSansCond Regular" panose="02000606040000020004" pitchFamily="50" charset="0"/>
            </a:endParaRPr>
          </a:p>
          <a:p>
            <a:endParaRPr lang="en-US" dirty="0">
              <a:latin typeface="BentonSansCond Regular" panose="02000606040000020004" pitchFamily="50" charset="0"/>
            </a:endParaRPr>
          </a:p>
          <a:p>
            <a:r>
              <a:rPr lang="en-US" dirty="0">
                <a:latin typeface="BentonSansCond Regular" panose="02000606040000020004" pitchFamily="50" charset="0"/>
              </a:rPr>
              <a:t>	</a:t>
            </a:r>
          </a:p>
        </p:txBody>
      </p:sp>
      <p:sp>
        <p:nvSpPr>
          <p:cNvPr id="2" name="TextBox 1">
            <a:extLst>
              <a:ext uri="{FF2B5EF4-FFF2-40B4-BE49-F238E27FC236}">
                <a16:creationId xmlns:a16="http://schemas.microsoft.com/office/drawing/2014/main" id="{62FBA18C-E71D-49DE-9C0A-2882FE08F8B0}"/>
              </a:ext>
            </a:extLst>
          </p:cNvPr>
          <p:cNvSpPr txBox="1"/>
          <p:nvPr/>
        </p:nvSpPr>
        <p:spPr>
          <a:xfrm>
            <a:off x="622998" y="329597"/>
            <a:ext cx="11143622" cy="1200329"/>
          </a:xfrm>
          <a:prstGeom prst="rect">
            <a:avLst/>
          </a:prstGeom>
          <a:noFill/>
        </p:spPr>
        <p:txBody>
          <a:bodyPr wrap="square" rtlCol="0">
            <a:spAutoFit/>
          </a:bodyPr>
          <a:lstStyle/>
          <a:p>
            <a:r>
              <a:rPr lang="en-US" b="1" dirty="0">
                <a:latin typeface="BentonSansCond Regular" panose="02000606040000020004" pitchFamily="50" charset="0"/>
              </a:rPr>
              <a:t>Vision statement – </a:t>
            </a:r>
            <a:r>
              <a:rPr lang="en-US" dirty="0"/>
              <a:t>To be the regional hub for aviation business activity, economic growth, and a gateway to southern Indiana’s infrastructural future.</a:t>
            </a:r>
          </a:p>
          <a:p>
            <a:endParaRPr lang="en-US" b="1" dirty="0">
              <a:latin typeface="BentonSansCond Regular" panose="02000606040000020004" pitchFamily="50" charset="0"/>
            </a:endParaRPr>
          </a:p>
          <a:p>
            <a:r>
              <a:rPr lang="en-US" b="1" dirty="0">
                <a:latin typeface="BentonSansCond Regular" panose="02000606040000020004" pitchFamily="50" charset="0"/>
              </a:rPr>
              <a:t>What would the airport need to do to get there?</a:t>
            </a:r>
          </a:p>
        </p:txBody>
      </p:sp>
      <p:pic>
        <p:nvPicPr>
          <p:cNvPr id="6" name="Picture 5">
            <a:extLst>
              <a:ext uri="{FF2B5EF4-FFF2-40B4-BE49-F238E27FC236}">
                <a16:creationId xmlns:a16="http://schemas.microsoft.com/office/drawing/2014/main" id="{27009695-B1F5-43E9-AF2D-8536D20C79D7}"/>
              </a:ext>
            </a:extLst>
          </p:cNvPr>
          <p:cNvPicPr>
            <a:picLocks noChangeAspect="1"/>
          </p:cNvPicPr>
          <p:nvPr/>
        </p:nvPicPr>
        <p:blipFill>
          <a:blip r:embed="rId2"/>
          <a:stretch>
            <a:fillRect/>
          </a:stretch>
        </p:blipFill>
        <p:spPr>
          <a:xfrm>
            <a:off x="711563" y="5515912"/>
            <a:ext cx="2043326" cy="1186577"/>
          </a:xfrm>
          <a:prstGeom prst="rect">
            <a:avLst/>
          </a:prstGeom>
        </p:spPr>
      </p:pic>
    </p:spTree>
    <p:extLst>
      <p:ext uri="{BB962C8B-B14F-4D97-AF65-F5344CB8AC3E}">
        <p14:creationId xmlns:p14="http://schemas.microsoft.com/office/powerpoint/2010/main" val="26308451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46184</TotalTime>
  <Words>3997</Words>
  <Application>Microsoft Office PowerPoint</Application>
  <PresentationFormat>Widescreen</PresentationFormat>
  <Paragraphs>582</Paragraphs>
  <Slides>43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BentonSansComp Medium</vt:lpstr>
      <vt:lpstr>BentonSansComp Regular</vt:lpstr>
      <vt:lpstr>BentonSansCond Regular</vt:lpstr>
      <vt:lpstr>Calibri</vt:lpstr>
      <vt:lpstr>Calibri Light</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Indiana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Pena, Valerie J</dc:creator>
  <cp:lastModifiedBy>Pena, Valerie J</cp:lastModifiedBy>
  <cp:revision>475</cp:revision>
  <dcterms:created xsi:type="dcterms:W3CDTF">2017-06-14T16:23:15Z</dcterms:created>
  <dcterms:modified xsi:type="dcterms:W3CDTF">2021-01-25T04:59:51Z</dcterms:modified>
</cp:coreProperties>
</file>