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9" r:id="rId4"/>
    <p:sldId id="270" r:id="rId5"/>
    <p:sldId id="273" r:id="rId6"/>
    <p:sldId id="272" r:id="rId7"/>
    <p:sldId id="27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804" autoAdjust="0"/>
  </p:normalViewPr>
  <p:slideViewPr>
    <p:cSldViewPr snapToGrid="0">
      <p:cViewPr varScale="1">
        <p:scale>
          <a:sx n="86" d="100"/>
          <a:sy n="86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2E8C2-C019-42CB-A135-0FC03CCE3C2D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3A423-A7D2-4A80-9589-BBDA11A9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A423-A7D2-4A80-9589-BBDA11A90B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A423-A7D2-4A80-9589-BBDA11A90B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A423-A7D2-4A80-9589-BBDA11A90B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7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A423-A7D2-4A80-9589-BBDA11A90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A423-A7D2-4A80-9589-BBDA11A90B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A423-A7D2-4A80-9589-BBDA11A90B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6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A423-A7D2-4A80-9589-BBDA11A90B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A423-A7D2-4A80-9589-BBDA11A90B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E3DA-1983-EE09-BB1D-72922AC79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41F34-10AF-3EED-7FAC-36EFEF297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847E7-C72D-701F-FA23-03E7671A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85CF-2129-E877-EB39-A27ECAAE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4730-F5B2-427D-C981-77DB9FC8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9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17270-9E96-2F00-CFDF-5931C7BD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02257-5938-3C5D-DB38-E011A23B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8816-0D0A-F205-A52A-C584E843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B4F19-B661-E40B-1ED4-80900335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F5C4C-E121-F76C-BB09-9FF4A76D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C7DF5F-E67F-F064-ECD0-7BBBA91E0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57E5E-F23A-CF69-EDB5-CFF61F51F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00EE2-87E6-CA05-D5EE-9B3BD221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B662E-A096-9337-2C04-508B9470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404C0-A475-7868-B309-67478C81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5D9F-3C70-8EC1-7D22-86139A1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635F-D9A8-89EE-1259-615BF853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1EA9A-EC24-8DF4-7FA1-31D39CB5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12766-A9F6-4075-D3EE-D0E12783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4FE92-2C4F-32C6-86BA-229FD189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E8F1-7DA5-4DBD-9F00-6F9A36BF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E2F1A-9754-0285-56B0-5A0B06CBE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11B8B-3A05-7FD3-CF69-C1002865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64370-D234-14C2-BEF7-DFC26470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7E22-A5AB-0319-23CF-D4EBD8D7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0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029F-08D1-6937-559F-99B90D11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FF98-DD5A-F06B-33D4-3AB3A1731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FA88A-7F1F-E323-37C7-0F8A1D8E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B829E-287D-56F6-2BB3-98B7F954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DF7A7-645B-62B6-971F-FDDDF110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1A6DA-8236-7BBA-97A0-58D8832B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2B84-5B2A-9956-CF5D-EB045D3C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1FD24-BC31-7E0E-0737-C3497882D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9D126-F2C7-737C-7A20-91128B6B0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9F8A3-57E9-E6C1-5A15-625A882DE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CEBDF-A25F-BA9F-6F95-8E63C66B8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2A153-6756-A5DC-AF99-6063CF97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064E0-2627-4F4A-A1F5-75CBC2FE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402796-8046-683A-C96E-5904C8D5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6F62-5E82-8326-4811-4E774022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497C5-707B-EFAE-42AC-A0B2C0EB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D7AB1-E263-C725-2B99-C8ABD7F3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FF57D-D5F9-3DD2-5D57-A24B7931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8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FFFF8-C6C6-E1E4-968F-68D8C58D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6F676-D36B-ED35-2EFC-EBD0EFFE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C10F0-764B-86A0-B855-4BBD7709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4B300-3A69-51FF-D371-70BC8D1E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1AAC1-64F5-D48C-6989-7EA05AB2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B0E17-6357-6F33-183B-824FE0C67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296D4-0525-24FB-FB72-74B471AF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74D8B-1290-521A-91B1-F93BE64D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20C8-9F11-2BFA-B1C1-42214858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D55A-AC33-1704-CB46-F9D84EEB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8E3F46-B836-96FF-0208-6ECCD7F82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5C8FF-F419-52BE-A6B5-FCF446423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15EB-7A7B-1B7F-72F1-EFB7F8E7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A2D3-112B-C587-7841-F6911646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9C851-E1DF-48E2-0314-AB4E13D0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3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13C97-6451-0ABA-49A2-8AA7F155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B81AA-3019-58C8-031C-425597F83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BE4C5-A2D6-7AA0-F3B8-1D7627AB0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A3E34-FEC9-41A3-B483-6AA04A6DC5F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868DE-CD13-D513-072B-AFF2C7AC4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8B874-2983-75C7-4C86-735DBDC03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4E2A-30B5-48E7-9D54-0F78A0C9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6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B36C27E-FA1C-D47E-39F8-A8DD6BF6D955}"/>
              </a:ext>
            </a:extLst>
          </p:cNvPr>
          <p:cNvGrpSpPr/>
          <p:nvPr/>
        </p:nvGrpSpPr>
        <p:grpSpPr>
          <a:xfrm>
            <a:off x="0" y="6305550"/>
            <a:ext cx="12224161" cy="562138"/>
            <a:chOff x="0" y="6305550"/>
            <a:chExt cx="12224161" cy="5621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8C16E6-A5D6-2745-61D5-0CD673659101}"/>
                </a:ext>
              </a:extLst>
            </p:cNvPr>
            <p:cNvSpPr/>
            <p:nvPr/>
          </p:nvSpPr>
          <p:spPr>
            <a:xfrm>
              <a:off x="0" y="6343976"/>
              <a:ext cx="12192000" cy="5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1DFEA8-0BBA-C8F0-7F78-942E343CA1FF}"/>
                </a:ext>
              </a:extLst>
            </p:cNvPr>
            <p:cNvSpPr/>
            <p:nvPr/>
          </p:nvSpPr>
          <p:spPr>
            <a:xfrm>
              <a:off x="0" y="6353664"/>
              <a:ext cx="382249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92A91C-774E-D821-780F-19E4FAD97FE8}"/>
                </a:ext>
              </a:extLst>
            </p:cNvPr>
            <p:cNvSpPr/>
            <p:nvPr/>
          </p:nvSpPr>
          <p:spPr>
            <a:xfrm>
              <a:off x="8369505" y="6353664"/>
              <a:ext cx="385465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0E665C0B-A090-D9DD-E829-93584AA00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305550"/>
              <a:ext cx="25908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5ABF50F-F853-7696-4340-3160B0813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867"/>
                    </a14:imgEffect>
                    <a14:imgEffect>
                      <a14:saturation sat="118000"/>
                    </a14:imgEffect>
                    <a14:imgEffect>
                      <a14:brightnessContrast bright="8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6662" y="-2937186"/>
            <a:ext cx="17825322" cy="127323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ADA2ED-D435-6EBB-AE16-DD213DA54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071" y="868362"/>
            <a:ext cx="9633857" cy="2387600"/>
          </a:xfrm>
        </p:spPr>
        <p:txBody>
          <a:bodyPr/>
          <a:lstStyle/>
          <a:p>
            <a:r>
              <a:rPr lang="en-US" b="1" dirty="0" err="1"/>
              <a:t>NHanced</a:t>
            </a:r>
            <a:r>
              <a:rPr lang="en-US" b="1" dirty="0"/>
              <a:t> Semiconductors, Inc.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B18F1B-3882-6D38-A472-9E9A6A8D4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b="1" dirty="0"/>
              <a:t>Monroe County Council Meeting</a:t>
            </a:r>
          </a:p>
          <a:p>
            <a:r>
              <a:rPr lang="en-US" b="1" dirty="0"/>
              <a:t>December 12, 2023</a:t>
            </a:r>
          </a:p>
        </p:txBody>
      </p:sp>
    </p:spTree>
    <p:extLst>
      <p:ext uri="{BB962C8B-B14F-4D97-AF65-F5344CB8AC3E}">
        <p14:creationId xmlns:p14="http://schemas.microsoft.com/office/powerpoint/2010/main" val="122366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FF072A-F79F-11E8-F2C3-02F65DC6FC94}"/>
              </a:ext>
            </a:extLst>
          </p:cNvPr>
          <p:cNvGrpSpPr/>
          <p:nvPr/>
        </p:nvGrpSpPr>
        <p:grpSpPr>
          <a:xfrm>
            <a:off x="0" y="6305550"/>
            <a:ext cx="12224161" cy="562138"/>
            <a:chOff x="0" y="6305550"/>
            <a:chExt cx="12224161" cy="5621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98140F-26F1-90B0-CA98-39DD7B201E34}"/>
                </a:ext>
              </a:extLst>
            </p:cNvPr>
            <p:cNvSpPr/>
            <p:nvPr/>
          </p:nvSpPr>
          <p:spPr>
            <a:xfrm>
              <a:off x="0" y="6343976"/>
              <a:ext cx="12192000" cy="5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8C18B-B1CC-A1B5-9FBF-905BAE5CBBC8}"/>
                </a:ext>
              </a:extLst>
            </p:cNvPr>
            <p:cNvSpPr/>
            <p:nvPr/>
          </p:nvSpPr>
          <p:spPr>
            <a:xfrm>
              <a:off x="0" y="6353664"/>
              <a:ext cx="382249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19F88-D19A-6059-EBDE-3FDB2A94A434}"/>
                </a:ext>
              </a:extLst>
            </p:cNvPr>
            <p:cNvSpPr/>
            <p:nvPr/>
          </p:nvSpPr>
          <p:spPr>
            <a:xfrm>
              <a:off x="8369505" y="6353664"/>
              <a:ext cx="385465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79178141-257B-07B6-00FD-D65BF4E22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305550"/>
              <a:ext cx="25908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A01CA8-7CFA-AF8D-1C90-E4BA914EE23D}"/>
              </a:ext>
            </a:extLst>
          </p:cNvPr>
          <p:cNvSpPr txBox="1"/>
          <p:nvPr/>
        </p:nvSpPr>
        <p:spPr>
          <a:xfrm>
            <a:off x="707571" y="1387928"/>
            <a:ext cx="10776857" cy="408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41A2E0-F578-A982-1003-E8BAFD8F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9339"/>
            <a:ext cx="10515600" cy="1325563"/>
          </a:xfrm>
        </p:spPr>
        <p:txBody>
          <a:bodyPr/>
          <a:lstStyle/>
          <a:p>
            <a:r>
              <a:rPr lang="en-US" dirty="0"/>
              <a:t>Company Background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1AE1B4-4304-02F1-18F4-3B04BC99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34999"/>
            <a:ext cx="10515600" cy="4351338"/>
          </a:xfrm>
        </p:spPr>
        <p:txBody>
          <a:bodyPr/>
          <a:lstStyle/>
          <a:p>
            <a:r>
              <a:rPr lang="en-US" dirty="0"/>
              <a:t>US-based manufacturer of semiconductor technologies</a:t>
            </a:r>
          </a:p>
          <a:p>
            <a:r>
              <a:rPr lang="en-US" dirty="0"/>
              <a:t>Owner/CEO – Robert Patti</a:t>
            </a:r>
          </a:p>
          <a:p>
            <a:r>
              <a:rPr lang="en-US" dirty="0"/>
              <a:t>Decades of experience with advanced packaging</a:t>
            </a:r>
          </a:p>
          <a:p>
            <a:r>
              <a:rPr lang="en-US" dirty="0"/>
              <a:t>HQ in Illinois, with operations in North Carolina (fabrication) and Westgate (DOD-dedicated facility)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1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FF072A-F79F-11E8-F2C3-02F65DC6FC94}"/>
              </a:ext>
            </a:extLst>
          </p:cNvPr>
          <p:cNvGrpSpPr/>
          <p:nvPr/>
        </p:nvGrpSpPr>
        <p:grpSpPr>
          <a:xfrm>
            <a:off x="0" y="6305550"/>
            <a:ext cx="12224161" cy="562138"/>
            <a:chOff x="0" y="6305550"/>
            <a:chExt cx="12224161" cy="5621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98140F-26F1-90B0-CA98-39DD7B201E34}"/>
                </a:ext>
              </a:extLst>
            </p:cNvPr>
            <p:cNvSpPr/>
            <p:nvPr/>
          </p:nvSpPr>
          <p:spPr>
            <a:xfrm>
              <a:off x="0" y="6343976"/>
              <a:ext cx="12192000" cy="5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8C18B-B1CC-A1B5-9FBF-905BAE5CBBC8}"/>
                </a:ext>
              </a:extLst>
            </p:cNvPr>
            <p:cNvSpPr/>
            <p:nvPr/>
          </p:nvSpPr>
          <p:spPr>
            <a:xfrm>
              <a:off x="0" y="6353664"/>
              <a:ext cx="382249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19F88-D19A-6059-EBDE-3FDB2A94A434}"/>
                </a:ext>
              </a:extLst>
            </p:cNvPr>
            <p:cNvSpPr/>
            <p:nvPr/>
          </p:nvSpPr>
          <p:spPr>
            <a:xfrm>
              <a:off x="8369505" y="6353664"/>
              <a:ext cx="385465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79178141-257B-07B6-00FD-D65BF4E22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305550"/>
              <a:ext cx="25908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A01CA8-7CFA-AF8D-1C90-E4BA914EE23D}"/>
              </a:ext>
            </a:extLst>
          </p:cNvPr>
          <p:cNvSpPr txBox="1"/>
          <p:nvPr/>
        </p:nvSpPr>
        <p:spPr>
          <a:xfrm>
            <a:off x="576943" y="1658612"/>
            <a:ext cx="10776857" cy="408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5F5E0E-D823-FF67-87C6-E5E816C5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475"/>
            <a:ext cx="10515600" cy="1325563"/>
          </a:xfrm>
        </p:spPr>
        <p:txBody>
          <a:bodyPr/>
          <a:lstStyle/>
          <a:p>
            <a:r>
              <a:rPr lang="en-US" dirty="0"/>
              <a:t>Project Background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E17ED6-EC8C-1BBD-BD30-1EE01602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876"/>
            <a:ext cx="10515600" cy="4351338"/>
          </a:xfrm>
        </p:spPr>
        <p:txBody>
          <a:bodyPr/>
          <a:lstStyle/>
          <a:p>
            <a:r>
              <a:rPr lang="en-US" dirty="0"/>
              <a:t>There is a push to on-shore critical semiconductor technology</a:t>
            </a:r>
          </a:p>
          <a:p>
            <a:r>
              <a:rPr lang="en-US" dirty="0"/>
              <a:t>This project is an advanced packaging semiconductor facility addressing the commercial market.</a:t>
            </a:r>
          </a:p>
          <a:p>
            <a:r>
              <a:rPr lang="en-US" dirty="0" err="1"/>
              <a:t>NHanced</a:t>
            </a:r>
            <a:r>
              <a:rPr lang="en-US" dirty="0"/>
              <a:t> expects to lease space from Cook Medical, 301 N Curry Pike, Bloomington, IN</a:t>
            </a:r>
          </a:p>
          <a:p>
            <a:r>
              <a:rPr lang="en-US" dirty="0"/>
              <a:t>The building requires upgraded cleanroom space and would be equipped with microelectronics manufacturing/R&amp;D equipment.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8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FF072A-F79F-11E8-F2C3-02F65DC6FC94}"/>
              </a:ext>
            </a:extLst>
          </p:cNvPr>
          <p:cNvGrpSpPr/>
          <p:nvPr/>
        </p:nvGrpSpPr>
        <p:grpSpPr>
          <a:xfrm>
            <a:off x="0" y="6305550"/>
            <a:ext cx="12224161" cy="562138"/>
            <a:chOff x="0" y="6305550"/>
            <a:chExt cx="12224161" cy="5621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98140F-26F1-90B0-CA98-39DD7B201E34}"/>
                </a:ext>
              </a:extLst>
            </p:cNvPr>
            <p:cNvSpPr/>
            <p:nvPr/>
          </p:nvSpPr>
          <p:spPr>
            <a:xfrm>
              <a:off x="0" y="6343976"/>
              <a:ext cx="12192000" cy="5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8C18B-B1CC-A1B5-9FBF-905BAE5CBBC8}"/>
                </a:ext>
              </a:extLst>
            </p:cNvPr>
            <p:cNvSpPr/>
            <p:nvPr/>
          </p:nvSpPr>
          <p:spPr>
            <a:xfrm>
              <a:off x="0" y="6353664"/>
              <a:ext cx="382249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19F88-D19A-6059-EBDE-3FDB2A94A434}"/>
                </a:ext>
              </a:extLst>
            </p:cNvPr>
            <p:cNvSpPr/>
            <p:nvPr/>
          </p:nvSpPr>
          <p:spPr>
            <a:xfrm>
              <a:off x="8369505" y="6353664"/>
              <a:ext cx="385465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79178141-257B-07B6-00FD-D65BF4E22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305550"/>
              <a:ext cx="25908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A01CA8-7CFA-AF8D-1C90-E4BA914EE23D}"/>
              </a:ext>
            </a:extLst>
          </p:cNvPr>
          <p:cNvSpPr txBox="1"/>
          <p:nvPr/>
        </p:nvSpPr>
        <p:spPr>
          <a:xfrm>
            <a:off x="696686" y="1469571"/>
            <a:ext cx="10776857" cy="408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C1B81C-19A7-110F-884F-2855F40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144008"/>
            <a:ext cx="10515600" cy="1325563"/>
          </a:xfrm>
        </p:spPr>
        <p:txBody>
          <a:bodyPr/>
          <a:lstStyle/>
          <a:p>
            <a:r>
              <a:rPr lang="en-US" dirty="0"/>
              <a:t>Site Map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A368F-E40E-3917-AAA1-E945826BA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752" y="1268512"/>
            <a:ext cx="7405391" cy="48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9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FF072A-F79F-11E8-F2C3-02F65DC6FC94}"/>
              </a:ext>
            </a:extLst>
          </p:cNvPr>
          <p:cNvGrpSpPr/>
          <p:nvPr/>
        </p:nvGrpSpPr>
        <p:grpSpPr>
          <a:xfrm>
            <a:off x="0" y="6305550"/>
            <a:ext cx="12224161" cy="562138"/>
            <a:chOff x="0" y="6305550"/>
            <a:chExt cx="12224161" cy="5621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98140F-26F1-90B0-CA98-39DD7B201E34}"/>
                </a:ext>
              </a:extLst>
            </p:cNvPr>
            <p:cNvSpPr/>
            <p:nvPr/>
          </p:nvSpPr>
          <p:spPr>
            <a:xfrm>
              <a:off x="0" y="6343976"/>
              <a:ext cx="12192000" cy="5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8C18B-B1CC-A1B5-9FBF-905BAE5CBBC8}"/>
                </a:ext>
              </a:extLst>
            </p:cNvPr>
            <p:cNvSpPr/>
            <p:nvPr/>
          </p:nvSpPr>
          <p:spPr>
            <a:xfrm>
              <a:off x="0" y="6353664"/>
              <a:ext cx="382249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19F88-D19A-6059-EBDE-3FDB2A94A434}"/>
                </a:ext>
              </a:extLst>
            </p:cNvPr>
            <p:cNvSpPr/>
            <p:nvPr/>
          </p:nvSpPr>
          <p:spPr>
            <a:xfrm>
              <a:off x="8369505" y="6353664"/>
              <a:ext cx="385465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79178141-257B-07B6-00FD-D65BF4E22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305550"/>
              <a:ext cx="25908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A01CA8-7CFA-AF8D-1C90-E4BA914EE23D}"/>
              </a:ext>
            </a:extLst>
          </p:cNvPr>
          <p:cNvSpPr txBox="1"/>
          <p:nvPr/>
        </p:nvSpPr>
        <p:spPr>
          <a:xfrm>
            <a:off x="696686" y="1469571"/>
            <a:ext cx="10776857" cy="408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CE9FD1-E0B3-A5C7-F2F9-F8A3EB8A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New Positions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8E89DC-480E-149A-F2F1-1307576A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2326"/>
            <a:ext cx="10515600" cy="4351338"/>
          </a:xfrm>
        </p:spPr>
        <p:txBody>
          <a:bodyPr/>
          <a:lstStyle/>
          <a:p>
            <a:r>
              <a:rPr lang="en-US" dirty="0" err="1"/>
              <a:t>NHanced</a:t>
            </a:r>
            <a:r>
              <a:rPr lang="en-US" dirty="0"/>
              <a:t> anticipates this project would create 250 high-paying jobs</a:t>
            </a:r>
          </a:p>
          <a:p>
            <a:r>
              <a:rPr lang="en-US" dirty="0"/>
              <a:t>Key positions would include management, engineering, and production associates. </a:t>
            </a:r>
          </a:p>
          <a:p>
            <a:r>
              <a:rPr lang="en-US" dirty="0"/>
              <a:t>Average wages would be &gt;$100,000 (before benefits)</a:t>
            </a:r>
          </a:p>
          <a:p>
            <a:r>
              <a:rPr lang="en-US" dirty="0"/>
              <a:t>A full benefits package including medical/dental insurance and retirement would be provided to all FT employees. </a:t>
            </a:r>
          </a:p>
          <a:p>
            <a:r>
              <a:rPr lang="en-US" dirty="0"/>
              <a:t>Training employees will be a key to this project’s success. </a:t>
            </a:r>
          </a:p>
        </p:txBody>
      </p:sp>
    </p:spTree>
    <p:extLst>
      <p:ext uri="{BB962C8B-B14F-4D97-AF65-F5344CB8AC3E}">
        <p14:creationId xmlns:p14="http://schemas.microsoft.com/office/powerpoint/2010/main" val="345477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FF072A-F79F-11E8-F2C3-02F65DC6FC94}"/>
              </a:ext>
            </a:extLst>
          </p:cNvPr>
          <p:cNvGrpSpPr/>
          <p:nvPr/>
        </p:nvGrpSpPr>
        <p:grpSpPr>
          <a:xfrm>
            <a:off x="0" y="6305550"/>
            <a:ext cx="12224161" cy="562138"/>
            <a:chOff x="0" y="6305550"/>
            <a:chExt cx="12224161" cy="5621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98140F-26F1-90B0-CA98-39DD7B201E34}"/>
                </a:ext>
              </a:extLst>
            </p:cNvPr>
            <p:cNvSpPr/>
            <p:nvPr/>
          </p:nvSpPr>
          <p:spPr>
            <a:xfrm>
              <a:off x="0" y="6343976"/>
              <a:ext cx="12192000" cy="5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8C18B-B1CC-A1B5-9FBF-905BAE5CBBC8}"/>
                </a:ext>
              </a:extLst>
            </p:cNvPr>
            <p:cNvSpPr/>
            <p:nvPr/>
          </p:nvSpPr>
          <p:spPr>
            <a:xfrm>
              <a:off x="0" y="6353664"/>
              <a:ext cx="382249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19F88-D19A-6059-EBDE-3FDB2A94A434}"/>
                </a:ext>
              </a:extLst>
            </p:cNvPr>
            <p:cNvSpPr/>
            <p:nvPr/>
          </p:nvSpPr>
          <p:spPr>
            <a:xfrm>
              <a:off x="8369505" y="6353664"/>
              <a:ext cx="385465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79178141-257B-07B6-00FD-D65BF4E22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305550"/>
              <a:ext cx="25908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A01CA8-7CFA-AF8D-1C90-E4BA914EE23D}"/>
              </a:ext>
            </a:extLst>
          </p:cNvPr>
          <p:cNvSpPr txBox="1"/>
          <p:nvPr/>
        </p:nvSpPr>
        <p:spPr>
          <a:xfrm>
            <a:off x="696686" y="1469571"/>
            <a:ext cx="10776857" cy="408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017F78-CAEB-E0E2-F22C-B0EBD5CC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Investment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D380DB-8084-809E-24EE-5D2635D30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bulk of the investment would be in microelectronics manufacturing/R&amp;D equipment, including</a:t>
            </a:r>
          </a:p>
          <a:p>
            <a:pPr lvl="1"/>
            <a:r>
              <a:rPr lang="en-US" dirty="0"/>
              <a:t>Lithography equipment</a:t>
            </a:r>
          </a:p>
          <a:p>
            <a:pPr lvl="1"/>
            <a:r>
              <a:rPr lang="en-US" dirty="0"/>
              <a:t>Etch equipment</a:t>
            </a:r>
          </a:p>
          <a:p>
            <a:pPr lvl="1"/>
            <a:r>
              <a:rPr lang="en-US" dirty="0"/>
              <a:t>Deposition equipment</a:t>
            </a:r>
          </a:p>
          <a:p>
            <a:pPr lvl="1"/>
            <a:r>
              <a:rPr lang="en-US" dirty="0"/>
              <a:t>Bonding equipment</a:t>
            </a:r>
          </a:p>
          <a:p>
            <a:pPr lvl="1"/>
            <a:r>
              <a:rPr lang="en-US" dirty="0"/>
              <a:t>Other related microelectronics equipment</a:t>
            </a:r>
          </a:p>
          <a:p>
            <a:r>
              <a:rPr lang="en-US" dirty="0"/>
              <a:t>Additional investments would be made in the building, cleanroom equipment, and IT equipment.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9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FF072A-F79F-11E8-F2C3-02F65DC6FC94}"/>
              </a:ext>
            </a:extLst>
          </p:cNvPr>
          <p:cNvGrpSpPr/>
          <p:nvPr/>
        </p:nvGrpSpPr>
        <p:grpSpPr>
          <a:xfrm>
            <a:off x="0" y="6305550"/>
            <a:ext cx="12224161" cy="562138"/>
            <a:chOff x="0" y="6305550"/>
            <a:chExt cx="12224161" cy="5621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98140F-26F1-90B0-CA98-39DD7B201E34}"/>
                </a:ext>
              </a:extLst>
            </p:cNvPr>
            <p:cNvSpPr/>
            <p:nvPr/>
          </p:nvSpPr>
          <p:spPr>
            <a:xfrm>
              <a:off x="0" y="6343976"/>
              <a:ext cx="12192000" cy="5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8C18B-B1CC-A1B5-9FBF-905BAE5CBBC8}"/>
                </a:ext>
              </a:extLst>
            </p:cNvPr>
            <p:cNvSpPr/>
            <p:nvPr/>
          </p:nvSpPr>
          <p:spPr>
            <a:xfrm>
              <a:off x="0" y="6353664"/>
              <a:ext cx="382249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19F88-D19A-6059-EBDE-3FDB2A94A434}"/>
                </a:ext>
              </a:extLst>
            </p:cNvPr>
            <p:cNvSpPr/>
            <p:nvPr/>
          </p:nvSpPr>
          <p:spPr>
            <a:xfrm>
              <a:off x="8369505" y="6353664"/>
              <a:ext cx="385465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79178141-257B-07B6-00FD-D65BF4E22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305550"/>
              <a:ext cx="25908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A01CA8-7CFA-AF8D-1C90-E4BA914EE23D}"/>
              </a:ext>
            </a:extLst>
          </p:cNvPr>
          <p:cNvSpPr txBox="1"/>
          <p:nvPr/>
        </p:nvSpPr>
        <p:spPr>
          <a:xfrm>
            <a:off x="696686" y="1469571"/>
            <a:ext cx="10776857" cy="408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49B907-526A-45C4-857A-2FB00059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Project Benefits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A0AE20-319F-C36E-F1A8-A4D30124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999"/>
            <a:ext cx="10515600" cy="4351338"/>
          </a:xfrm>
        </p:spPr>
        <p:txBody>
          <a:bodyPr/>
          <a:lstStyle/>
          <a:p>
            <a:r>
              <a:rPr lang="en-US" dirty="0"/>
              <a:t>Investment in an underutilized building. </a:t>
            </a:r>
          </a:p>
          <a:p>
            <a:r>
              <a:rPr lang="en-US" dirty="0"/>
              <a:t>Creation of high-paying jobs. </a:t>
            </a:r>
          </a:p>
          <a:p>
            <a:r>
              <a:rPr lang="en-US" dirty="0"/>
              <a:t>Collaboration on advanced technology with local universities and school systems. </a:t>
            </a:r>
          </a:p>
          <a:p>
            <a:r>
              <a:rPr lang="en-US" dirty="0"/>
              <a:t>Possibility of critical vendors/suppliers locating nearby. </a:t>
            </a:r>
          </a:p>
        </p:txBody>
      </p:sp>
    </p:spTree>
    <p:extLst>
      <p:ext uri="{BB962C8B-B14F-4D97-AF65-F5344CB8AC3E}">
        <p14:creationId xmlns:p14="http://schemas.microsoft.com/office/powerpoint/2010/main" val="300196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CEF1D-1776-DF34-A9F7-A39C4A722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67"/>
                    </a14:imgEffect>
                    <a14:imgEffect>
                      <a14:saturation sat="118000"/>
                    </a14:imgEffect>
                    <a14:imgEffect>
                      <a14:brightnessContrast bright="8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6661" y="-2937186"/>
            <a:ext cx="17825322" cy="12732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5CC49-74E9-2C0C-02EB-4C5A13A6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35" y="2561146"/>
            <a:ext cx="2974329" cy="1325563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DA9CBC-F875-F23A-4457-1705A3C2D62E}"/>
              </a:ext>
            </a:extLst>
          </p:cNvPr>
          <p:cNvGrpSpPr/>
          <p:nvPr/>
        </p:nvGrpSpPr>
        <p:grpSpPr>
          <a:xfrm>
            <a:off x="0" y="6305550"/>
            <a:ext cx="12224161" cy="562138"/>
            <a:chOff x="0" y="6305550"/>
            <a:chExt cx="12224161" cy="5621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E652AB-04EB-C51E-6730-E6FE5FB50729}"/>
                </a:ext>
              </a:extLst>
            </p:cNvPr>
            <p:cNvSpPr/>
            <p:nvPr/>
          </p:nvSpPr>
          <p:spPr>
            <a:xfrm>
              <a:off x="0" y="6343976"/>
              <a:ext cx="12192000" cy="5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DC28EA3-BC0C-255D-6261-BD3CE8D74EE3}"/>
                </a:ext>
              </a:extLst>
            </p:cNvPr>
            <p:cNvSpPr/>
            <p:nvPr/>
          </p:nvSpPr>
          <p:spPr>
            <a:xfrm>
              <a:off x="0" y="6353664"/>
              <a:ext cx="382249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DD2529-B269-966C-8700-E36B846AEF94}"/>
                </a:ext>
              </a:extLst>
            </p:cNvPr>
            <p:cNvSpPr/>
            <p:nvPr/>
          </p:nvSpPr>
          <p:spPr>
            <a:xfrm>
              <a:off x="8369505" y="6353664"/>
              <a:ext cx="3854656" cy="514024"/>
            </a:xfrm>
            <a:prstGeom prst="rect">
              <a:avLst/>
            </a:prstGeom>
            <a:solidFill>
              <a:srgbClr val="F13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21" name="Picture 3">
              <a:extLst>
                <a:ext uri="{FF2B5EF4-FFF2-40B4-BE49-F238E27FC236}">
                  <a16:creationId xmlns:a16="http://schemas.microsoft.com/office/drawing/2014/main" id="{6CEE80A4-AF0B-B5EB-4FCD-BB2A22EA0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305550"/>
              <a:ext cx="25908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55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16962</TotalTime>
  <Words>265</Words>
  <Application>Microsoft Office PowerPoint</Application>
  <PresentationFormat>Widescreen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Office Theme</vt:lpstr>
      <vt:lpstr>NHanced Semiconductors, Inc.</vt:lpstr>
      <vt:lpstr>Company Background</vt:lpstr>
      <vt:lpstr>Project Background</vt:lpstr>
      <vt:lpstr>Site Map</vt:lpstr>
      <vt:lpstr>New Positions</vt:lpstr>
      <vt:lpstr>Investment</vt:lpstr>
      <vt:lpstr>Project Benefits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Cleanroom Overview</dc:title>
  <dc:creator>Josh</dc:creator>
  <cp:lastModifiedBy>Jennifer Pearl</cp:lastModifiedBy>
  <cp:revision>135</cp:revision>
  <dcterms:created xsi:type="dcterms:W3CDTF">2023-11-15T14:53:19Z</dcterms:created>
  <dcterms:modified xsi:type="dcterms:W3CDTF">2023-12-08T16:19:26Z</dcterms:modified>
</cp:coreProperties>
</file>